
<file path=[Content_Types].xml><?xml version="1.0" encoding="utf-8"?>
<Types xmlns="http://schemas.openxmlformats.org/package/2006/content-types">
  <Default Extension="jpeg" ContentType="image/jpeg"/>
  <Default Extension="vml" ContentType="application/vnd.openxmlformats-officedocument.vmlDrawing"/>
  <Default Extension="png" ContentType="image/png"/>
  <Default Extension="emf" ContentType="image/x-emf"/>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media/image15.pdf" ContentType="application/pdf"/>
  <Override PartName="/ppt/media/image19.pdf" ContentType="application/pdf"/>
  <Override PartName="/ppt/media/image22.pdf" ContentType="application/pdf"/>
  <Override PartName="/ppt/media/image25.pdf" ContentType="application/pdf"/>
  <Override PartName="/ppt/media/image28.pdf" ContentType="application/pdf"/>
  <Override PartName="/ppt/media/image33.pdf" ContentType="application/pdf"/>
  <Override PartName="/ppt/media/image36.pdf" ContentType="application/pdf"/>
  <Override PartName="/ppt/media/image38.pdf" ContentType="application/pdf"/>
  <Override PartName="/ppt/media/image4.pdf" ContentType="application/pdf"/>
  <Override PartName="/ppt/media/image6.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8" r:id="rId4"/>
    <p:sldId id="259" r:id="rId6"/>
    <p:sldId id="260" r:id="rId7"/>
    <p:sldId id="261" r:id="rId8"/>
    <p:sldId id="262" r:id="rId9"/>
    <p:sldId id="296" r:id="rId10"/>
    <p:sldId id="290" r:id="rId11"/>
    <p:sldId id="291" r:id="rId12"/>
    <p:sldId id="295" r:id="rId13"/>
    <p:sldId id="298" r:id="rId14"/>
    <p:sldId id="299" r:id="rId15"/>
    <p:sldId id="300" r:id="rId16"/>
    <p:sldId id="263" r:id="rId17"/>
    <p:sldId id="264" r:id="rId18"/>
    <p:sldId id="297" r:id="rId19"/>
    <p:sldId id="265" r:id="rId20"/>
    <p:sldId id="301" r:id="rId21"/>
    <p:sldId id="305" r:id="rId22"/>
    <p:sldId id="302" r:id="rId23"/>
    <p:sldId id="303" r:id="rId24"/>
    <p:sldId id="304" r:id="rId25"/>
    <p:sldId id="318" r:id="rId26"/>
    <p:sldId id="319" r:id="rId27"/>
    <p:sldId id="266" r:id="rId28"/>
    <p:sldId id="306" r:id="rId29"/>
    <p:sldId id="267" r:id="rId30"/>
    <p:sldId id="268" r:id="rId31"/>
    <p:sldId id="307" r:id="rId32"/>
    <p:sldId id="269" r:id="rId33"/>
    <p:sldId id="270" r:id="rId34"/>
    <p:sldId id="271" r:id="rId35"/>
    <p:sldId id="320" r:id="rId36"/>
    <p:sldId id="308" r:id="rId37"/>
    <p:sldId id="272" r:id="rId38"/>
    <p:sldId id="309" r:id="rId39"/>
    <p:sldId id="317" r:id="rId40"/>
    <p:sldId id="310" r:id="rId41"/>
    <p:sldId id="273" r:id="rId42"/>
    <p:sldId id="274" r:id="rId43"/>
    <p:sldId id="275" r:id="rId44"/>
    <p:sldId id="311" r:id="rId45"/>
    <p:sldId id="276" r:id="rId46"/>
    <p:sldId id="277" r:id="rId47"/>
    <p:sldId id="314" r:id="rId48"/>
    <p:sldId id="315" r:id="rId49"/>
    <p:sldId id="316" r:id="rId50"/>
    <p:sldId id="281" r:id="rId51"/>
    <p:sldId id="282" r:id="rId52"/>
    <p:sldId id="283" r:id="rId53"/>
    <p:sldId id="284" r:id="rId54"/>
    <p:sldId id="285" r:id="rId55"/>
    <p:sldId id="286" r:id="rId56"/>
    <p:sldId id="312" r:id="rId57"/>
    <p:sldId id="313" r:id="rId58"/>
    <p:sldId id="287" r:id="rId59"/>
    <p:sldId id="288" r:id="rId60"/>
    <p:sldId id="289" r:id="rId61"/>
  </p:sldIdLst>
  <p:sldSz cx="9144000" cy="6858000" type="screen4x3"/>
  <p:notesSz cx="7010400" cy="9236075"/>
  <p:defaultTextStyle>
    <a:defPPr>
      <a:defRPr lang="en-GB"/>
    </a:defPPr>
    <a:lvl1pPr algn="l" rtl="0" fontAlgn="base">
      <a:spcBef>
        <a:spcPct val="0"/>
      </a:spcBef>
      <a:spcAft>
        <a:spcPct val="0"/>
      </a:spcAft>
      <a:defRPr sz="2400" kern="1200">
        <a:solidFill>
          <a:schemeClr val="tx1"/>
        </a:solidFill>
        <a:latin typeface="Arial Narrow" panose="020B0606020202030204" pitchFamily="34" charset="0"/>
        <a:ea typeface="+mn-ea"/>
        <a:cs typeface="+mn-cs"/>
      </a:defRPr>
    </a:lvl1pPr>
    <a:lvl2pPr marL="457200" algn="l" rtl="0" fontAlgn="base">
      <a:spcBef>
        <a:spcPct val="0"/>
      </a:spcBef>
      <a:spcAft>
        <a:spcPct val="0"/>
      </a:spcAft>
      <a:defRPr sz="2400" kern="1200">
        <a:solidFill>
          <a:schemeClr val="tx1"/>
        </a:solidFill>
        <a:latin typeface="Arial Narrow" panose="020B0606020202030204" pitchFamily="34" charset="0"/>
        <a:ea typeface="+mn-ea"/>
        <a:cs typeface="+mn-cs"/>
      </a:defRPr>
    </a:lvl2pPr>
    <a:lvl3pPr marL="914400" algn="l" rtl="0" fontAlgn="base">
      <a:spcBef>
        <a:spcPct val="0"/>
      </a:spcBef>
      <a:spcAft>
        <a:spcPct val="0"/>
      </a:spcAft>
      <a:defRPr sz="2400" kern="1200">
        <a:solidFill>
          <a:schemeClr val="tx1"/>
        </a:solidFill>
        <a:latin typeface="Arial Narrow" panose="020B0606020202030204" pitchFamily="34" charset="0"/>
        <a:ea typeface="+mn-ea"/>
        <a:cs typeface="+mn-cs"/>
      </a:defRPr>
    </a:lvl3pPr>
    <a:lvl4pPr marL="1371600" algn="l" rtl="0" fontAlgn="base">
      <a:spcBef>
        <a:spcPct val="0"/>
      </a:spcBef>
      <a:spcAft>
        <a:spcPct val="0"/>
      </a:spcAft>
      <a:defRPr sz="2400" kern="1200">
        <a:solidFill>
          <a:schemeClr val="tx1"/>
        </a:solidFill>
        <a:latin typeface="Arial Narrow" panose="020B0606020202030204" pitchFamily="34" charset="0"/>
        <a:ea typeface="+mn-ea"/>
        <a:cs typeface="+mn-cs"/>
      </a:defRPr>
    </a:lvl4pPr>
    <a:lvl5pPr marL="1828800" algn="l" rtl="0" fontAlgn="base">
      <a:spcBef>
        <a:spcPct val="0"/>
      </a:spcBef>
      <a:spcAft>
        <a:spcPct val="0"/>
      </a:spcAft>
      <a:defRPr sz="2400" kern="1200">
        <a:solidFill>
          <a:schemeClr val="tx1"/>
        </a:solidFill>
        <a:latin typeface="Arial Narrow" panose="020B0606020202030204" pitchFamily="34" charset="0"/>
        <a:ea typeface="+mn-ea"/>
        <a:cs typeface="+mn-cs"/>
      </a:defRPr>
    </a:lvl5pPr>
    <a:lvl6pPr marL="2286000" algn="l" defTabSz="914400" rtl="0" eaLnBrk="1" latinLnBrk="0" hangingPunct="1">
      <a:defRPr sz="2400" kern="1200">
        <a:solidFill>
          <a:schemeClr val="tx1"/>
        </a:solidFill>
        <a:latin typeface="Arial Narrow" panose="020B0606020202030204" pitchFamily="34" charset="0"/>
        <a:ea typeface="+mn-ea"/>
        <a:cs typeface="+mn-cs"/>
      </a:defRPr>
    </a:lvl6pPr>
    <a:lvl7pPr marL="2743200" algn="l" defTabSz="914400" rtl="0" eaLnBrk="1" latinLnBrk="0" hangingPunct="1">
      <a:defRPr sz="2400" kern="1200">
        <a:solidFill>
          <a:schemeClr val="tx1"/>
        </a:solidFill>
        <a:latin typeface="Arial Narrow" panose="020B0606020202030204" pitchFamily="34" charset="0"/>
        <a:ea typeface="+mn-ea"/>
        <a:cs typeface="+mn-cs"/>
      </a:defRPr>
    </a:lvl7pPr>
    <a:lvl8pPr marL="3200400" algn="l" defTabSz="914400" rtl="0" eaLnBrk="1" latinLnBrk="0" hangingPunct="1">
      <a:defRPr sz="2400" kern="1200">
        <a:solidFill>
          <a:schemeClr val="tx1"/>
        </a:solidFill>
        <a:latin typeface="Arial Narrow" panose="020B0606020202030204" pitchFamily="34" charset="0"/>
        <a:ea typeface="+mn-ea"/>
        <a:cs typeface="+mn-cs"/>
      </a:defRPr>
    </a:lvl8pPr>
    <a:lvl9pPr marL="3657600" algn="l" defTabSz="914400" rtl="0" eaLnBrk="1" latinLnBrk="0" hangingPunct="1">
      <a:defRPr sz="2400" kern="1200">
        <a:solidFill>
          <a:schemeClr val="tx1"/>
        </a:solidFill>
        <a:latin typeface="Arial Narrow" panose="020B0606020202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3070" autoAdjust="0"/>
  </p:normalViewPr>
  <p:slideViewPr>
    <p:cSldViewPr snapToGrid="0">
      <p:cViewPr varScale="1">
        <p:scale>
          <a:sx n="51" d="100"/>
          <a:sy n="51" d="100"/>
        </p:scale>
        <p:origin x="1896" y="36"/>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FF18C55-93DA-AD4E-8E68-F2B5A15E0F49}">
      <dgm:prSet/>
      <dgm:spPr/>
      <dgm:t>
        <a:bodyPr/>
        <a:lstStyle/>
        <a:p>
          <a:pPr rtl="0"/>
          <a:r>
            <a:rPr lang="en-US" dirty="0"/>
            <a:t>NAC systems deal with three categories of components:</a:t>
          </a:r>
        </a:p>
      </dgm:t>
    </dgm:pt>
    <dgm:pt modelId="{4C1D0016-E84D-8345-BB8C-805DEE1B53E1}" cxnId="{077C2798-AE8A-C048-8573-C5555D22B2C3}" type="parTrans">
      <dgm:prSet/>
      <dgm:spPr/>
      <dgm:t>
        <a:bodyPr/>
        <a:lstStyle/>
        <a:p>
          <a:endParaRPr lang="en-US"/>
        </a:p>
      </dgm:t>
    </dgm:pt>
    <dgm:pt modelId="{9400C89D-DF49-5A4F-AB1A-54C23ABCAA9A}" cxnId="{077C2798-AE8A-C048-8573-C5555D22B2C3}" type="sibTrans">
      <dgm:prSet/>
      <dgm:spPr/>
      <dgm:t>
        <a:bodyPr/>
        <a:lstStyle/>
        <a:p>
          <a:endParaRPr lang="en-US"/>
        </a:p>
      </dgm:t>
    </dgm:pt>
    <dgm:pt modelId="{DD4E5C05-EFF6-6D4A-BA37-2DBC4C4D15A4}">
      <dgm:prSet custT="1"/>
      <dgm:spPr>
        <a:ln>
          <a:solidFill>
            <a:schemeClr val="bg2"/>
          </a:solidFill>
        </a:ln>
      </dgm:spPr>
      <dgm:t>
        <a:bodyPr/>
        <a:lstStyle/>
        <a:p>
          <a:pPr rtl="0"/>
          <a:r>
            <a:rPr lang="en-US" sz="1600" b="1" dirty="0">
              <a:solidFill>
                <a:schemeClr val="tx2">
                  <a:lumMod val="10000"/>
                </a:schemeClr>
              </a:solidFill>
            </a:rPr>
            <a:t>Access requester (AR)</a:t>
          </a:r>
        </a:p>
      </dgm:t>
    </dgm:pt>
    <dgm:pt modelId="{B9742046-A973-8541-A96E-37F9C1D165CF}" cxnId="{7414EDAD-1CFF-D141-A871-C1219EAD6F6C}" type="parTrans">
      <dgm:prSet/>
      <dgm:spPr/>
      <dgm:t>
        <a:bodyPr/>
        <a:lstStyle/>
        <a:p>
          <a:endParaRPr lang="en-US"/>
        </a:p>
      </dgm:t>
    </dgm:pt>
    <dgm:pt modelId="{D5F40121-9B91-4B40-8ED4-551AEBA85145}" cxnId="{7414EDAD-1CFF-D141-A871-C1219EAD6F6C}" type="sibTrans">
      <dgm:prSet/>
      <dgm:spPr/>
      <dgm:t>
        <a:bodyPr/>
        <a:lstStyle/>
        <a:p>
          <a:endParaRPr lang="en-US"/>
        </a:p>
      </dgm:t>
    </dgm:pt>
    <dgm:pt modelId="{70EE6184-822F-B04E-811B-38D27A8BA2FE}">
      <dgm:prSet custT="1"/>
      <dgm:spPr>
        <a:ln>
          <a:solidFill>
            <a:schemeClr val="bg2"/>
          </a:solidFill>
        </a:ln>
      </dgm:spPr>
      <dgm:t>
        <a:bodyPr/>
        <a:lstStyle/>
        <a:p>
          <a:pPr rtl="0"/>
          <a:r>
            <a:rPr lang="en-US" sz="1600" dirty="0">
              <a:solidFill>
                <a:schemeClr val="tx2">
                  <a:lumMod val="10000"/>
                </a:schemeClr>
              </a:solidFill>
            </a:rPr>
            <a:t>Node that is attempting to access the network and may be any device that is managed by the NAC system, including workstations, servers, printers, cameras, and other IP-enabled devices</a:t>
          </a:r>
        </a:p>
      </dgm:t>
    </dgm:pt>
    <dgm:pt modelId="{E39D7545-0B33-1140-9D3A-46D71507EE99}" cxnId="{46E37999-9115-DB43-8BC5-C54F2ADAECDD}" type="parTrans">
      <dgm:prSet/>
      <dgm:spPr/>
      <dgm:t>
        <a:bodyPr/>
        <a:lstStyle/>
        <a:p>
          <a:endParaRPr lang="en-US"/>
        </a:p>
      </dgm:t>
    </dgm:pt>
    <dgm:pt modelId="{DE676433-88D8-D045-9AB4-4E55BAAF8F31}" cxnId="{46E37999-9115-DB43-8BC5-C54F2ADAECDD}" type="sibTrans">
      <dgm:prSet/>
      <dgm:spPr/>
      <dgm:t>
        <a:bodyPr/>
        <a:lstStyle/>
        <a:p>
          <a:endParaRPr lang="en-US"/>
        </a:p>
      </dgm:t>
    </dgm:pt>
    <dgm:pt modelId="{C6E6BE33-785E-DA41-8E90-5B61200B8937}">
      <dgm:prSet custT="1"/>
      <dgm:spPr>
        <a:ln>
          <a:solidFill>
            <a:schemeClr val="bg2"/>
          </a:solidFill>
        </a:ln>
      </dgm:spPr>
      <dgm:t>
        <a:bodyPr/>
        <a:lstStyle/>
        <a:p>
          <a:pPr rtl="0"/>
          <a:r>
            <a:rPr lang="en-US" sz="1600" dirty="0">
              <a:solidFill>
                <a:schemeClr val="tx2">
                  <a:lumMod val="10000"/>
                </a:schemeClr>
              </a:solidFill>
            </a:rPr>
            <a:t>Also referred to as </a:t>
          </a:r>
          <a:r>
            <a:rPr lang="en-US" sz="1600" i="1" dirty="0">
              <a:solidFill>
                <a:schemeClr val="tx2">
                  <a:lumMod val="10000"/>
                </a:schemeClr>
              </a:solidFill>
            </a:rPr>
            <a:t>supplicants, </a:t>
          </a:r>
          <a:r>
            <a:rPr lang="en-US" sz="1600" dirty="0">
              <a:solidFill>
                <a:schemeClr val="tx2">
                  <a:lumMod val="10000"/>
                </a:schemeClr>
              </a:solidFill>
            </a:rPr>
            <a:t>or clients</a:t>
          </a:r>
        </a:p>
      </dgm:t>
    </dgm:pt>
    <dgm:pt modelId="{799A7E27-24C9-C849-8D58-DC5335B822B3}" cxnId="{AC8F08B7-081E-7B49-8D0F-00496A2DCA85}" type="parTrans">
      <dgm:prSet/>
      <dgm:spPr/>
      <dgm:t>
        <a:bodyPr/>
        <a:lstStyle/>
        <a:p>
          <a:endParaRPr lang="en-US"/>
        </a:p>
      </dgm:t>
    </dgm:pt>
    <dgm:pt modelId="{11FD181E-D7C3-5C41-8FBD-DD88FBFCF52E}" cxnId="{AC8F08B7-081E-7B49-8D0F-00496A2DCA85}" type="sibTrans">
      <dgm:prSet/>
      <dgm:spPr/>
      <dgm:t>
        <a:bodyPr/>
        <a:lstStyle/>
        <a:p>
          <a:endParaRPr lang="en-US"/>
        </a:p>
      </dgm:t>
    </dgm:pt>
    <dgm:pt modelId="{E0C67306-438D-2249-BE32-F74F57E02560}">
      <dgm:prSet custT="1"/>
      <dgm:spPr>
        <a:ln>
          <a:solidFill>
            <a:schemeClr val="bg2"/>
          </a:solidFill>
        </a:ln>
      </dgm:spPr>
      <dgm:t>
        <a:bodyPr/>
        <a:lstStyle/>
        <a:p>
          <a:pPr rtl="0"/>
          <a:r>
            <a:rPr lang="en-US" sz="1600" b="1" dirty="0">
              <a:solidFill>
                <a:schemeClr val="tx2">
                  <a:lumMod val="10000"/>
                </a:schemeClr>
              </a:solidFill>
            </a:rPr>
            <a:t>Policy server</a:t>
          </a:r>
        </a:p>
      </dgm:t>
    </dgm:pt>
    <dgm:pt modelId="{DAA1B1BA-783C-404F-80AE-6B3B68104CE7}" cxnId="{85E6DEAA-923B-6C43-B024-781C0778FC82}" type="parTrans">
      <dgm:prSet/>
      <dgm:spPr/>
      <dgm:t>
        <a:bodyPr/>
        <a:lstStyle/>
        <a:p>
          <a:endParaRPr lang="en-US"/>
        </a:p>
      </dgm:t>
    </dgm:pt>
    <dgm:pt modelId="{5D327C88-75DF-EC43-939D-002838D7D6D0}" cxnId="{85E6DEAA-923B-6C43-B024-781C0778FC82}" type="sibTrans">
      <dgm:prSet/>
      <dgm:spPr/>
      <dgm:t>
        <a:bodyPr/>
        <a:lstStyle/>
        <a:p>
          <a:endParaRPr lang="en-US"/>
        </a:p>
      </dgm:t>
    </dgm:pt>
    <dgm:pt modelId="{451BB1EB-5092-E64B-B8BF-0CAF70B71907}">
      <dgm:prSet custT="1"/>
      <dgm:spPr>
        <a:ln>
          <a:solidFill>
            <a:schemeClr val="bg2"/>
          </a:solidFill>
        </a:ln>
      </dgm:spPr>
      <dgm:t>
        <a:bodyPr/>
        <a:lstStyle/>
        <a:p>
          <a:pPr rtl="0"/>
          <a:r>
            <a:rPr lang="en-US" sz="1600" dirty="0">
              <a:solidFill>
                <a:schemeClr val="tx2">
                  <a:lumMod val="10000"/>
                </a:schemeClr>
              </a:solidFill>
            </a:rPr>
            <a:t>Determines what access should be granted</a:t>
          </a:r>
        </a:p>
      </dgm:t>
    </dgm:pt>
    <dgm:pt modelId="{ECB0D7E6-4DFE-6845-B5AC-5C1DC9A2B994}" cxnId="{9C9B879A-F01F-124F-8B3D-DF14558FA3CC}" type="parTrans">
      <dgm:prSet/>
      <dgm:spPr/>
      <dgm:t>
        <a:bodyPr/>
        <a:lstStyle/>
        <a:p>
          <a:endParaRPr lang="en-US"/>
        </a:p>
      </dgm:t>
    </dgm:pt>
    <dgm:pt modelId="{D2A1BA63-9E37-CE4B-804D-608E073B45FF}" cxnId="{9C9B879A-F01F-124F-8B3D-DF14558FA3CC}" type="sibTrans">
      <dgm:prSet/>
      <dgm:spPr/>
      <dgm:t>
        <a:bodyPr/>
        <a:lstStyle/>
        <a:p>
          <a:endParaRPr lang="en-US"/>
        </a:p>
      </dgm:t>
    </dgm:pt>
    <dgm:pt modelId="{2692677C-28CF-564A-8B41-794A5CA69F24}">
      <dgm:prSet custT="1"/>
      <dgm:spPr>
        <a:ln>
          <a:solidFill>
            <a:schemeClr val="bg2"/>
          </a:solidFill>
        </a:ln>
      </dgm:spPr>
      <dgm:t>
        <a:bodyPr/>
        <a:lstStyle/>
        <a:p>
          <a:pPr rtl="0"/>
          <a:r>
            <a:rPr lang="en-US" sz="1600" dirty="0">
              <a:solidFill>
                <a:schemeClr val="tx2">
                  <a:lumMod val="10000"/>
                </a:schemeClr>
              </a:solidFill>
            </a:rPr>
            <a:t>Often relies on backend systems</a:t>
          </a:r>
        </a:p>
      </dgm:t>
    </dgm:pt>
    <dgm:pt modelId="{B2831FBA-E428-664A-96FC-0B36D492CB36}" cxnId="{E2214FCD-7A5F-DA49-BADC-CE5CD853D3F0}" type="parTrans">
      <dgm:prSet/>
      <dgm:spPr/>
      <dgm:t>
        <a:bodyPr/>
        <a:lstStyle/>
        <a:p>
          <a:endParaRPr lang="en-US"/>
        </a:p>
      </dgm:t>
    </dgm:pt>
    <dgm:pt modelId="{EC9BE589-BEFD-1446-8500-0C1CBD547B39}" cxnId="{E2214FCD-7A5F-DA49-BADC-CE5CD853D3F0}" type="sibTrans">
      <dgm:prSet/>
      <dgm:spPr/>
      <dgm:t>
        <a:bodyPr/>
        <a:lstStyle/>
        <a:p>
          <a:endParaRPr lang="en-US"/>
        </a:p>
      </dgm:t>
    </dgm:pt>
    <dgm:pt modelId="{DE592734-B2EF-9E47-B732-DA0913ED5600}">
      <dgm:prSet custT="1"/>
      <dgm:spPr>
        <a:ln>
          <a:solidFill>
            <a:schemeClr val="bg2"/>
          </a:solidFill>
        </a:ln>
      </dgm:spPr>
      <dgm:t>
        <a:bodyPr/>
        <a:lstStyle/>
        <a:p>
          <a:pPr rtl="0"/>
          <a:r>
            <a:rPr lang="en-US" sz="1400" b="1" dirty="0">
              <a:solidFill>
                <a:schemeClr val="tx2">
                  <a:lumMod val="10000"/>
                </a:schemeClr>
              </a:solidFill>
            </a:rPr>
            <a:t>Network access server (NAS)</a:t>
          </a:r>
        </a:p>
      </dgm:t>
    </dgm:pt>
    <dgm:pt modelId="{92CAB083-91A1-D544-95BF-7F77D6DBF387}" cxnId="{08891DF6-EB51-CC44-A828-0662BD22AD0F}" type="parTrans">
      <dgm:prSet/>
      <dgm:spPr/>
      <dgm:t>
        <a:bodyPr/>
        <a:lstStyle/>
        <a:p>
          <a:endParaRPr lang="en-US"/>
        </a:p>
      </dgm:t>
    </dgm:pt>
    <dgm:pt modelId="{F44557FF-E3A0-6045-B56A-F4BCCC13DD52}" cxnId="{08891DF6-EB51-CC44-A828-0662BD22AD0F}" type="sibTrans">
      <dgm:prSet/>
      <dgm:spPr/>
      <dgm:t>
        <a:bodyPr/>
        <a:lstStyle/>
        <a:p>
          <a:endParaRPr lang="en-US"/>
        </a:p>
      </dgm:t>
    </dgm:pt>
    <dgm:pt modelId="{179B079B-0E1B-3E45-B98D-9701BEBD2CE0}">
      <dgm:prSet custT="1"/>
      <dgm:spPr>
        <a:ln>
          <a:solidFill>
            <a:schemeClr val="bg2"/>
          </a:solidFill>
        </a:ln>
      </dgm:spPr>
      <dgm:t>
        <a:bodyPr/>
        <a:lstStyle/>
        <a:p>
          <a:pPr rtl="0"/>
          <a:r>
            <a:rPr lang="en-US" sz="1400" dirty="0">
              <a:solidFill>
                <a:schemeClr val="tx2">
                  <a:lumMod val="10000"/>
                </a:schemeClr>
              </a:solidFill>
            </a:rPr>
            <a:t>Functions as an access control point for users in remote locations connecting to an enterprise’s internal network</a:t>
          </a:r>
        </a:p>
      </dgm:t>
    </dgm:pt>
    <dgm:pt modelId="{9A683942-A8EE-2B40-AF46-259930231723}" cxnId="{EC14296A-3600-4245-BC29-11B387D18686}" type="parTrans">
      <dgm:prSet/>
      <dgm:spPr/>
      <dgm:t>
        <a:bodyPr/>
        <a:lstStyle/>
        <a:p>
          <a:endParaRPr lang="en-US"/>
        </a:p>
      </dgm:t>
    </dgm:pt>
    <dgm:pt modelId="{A7D41FF1-2450-C748-A1B4-A73B258882AD}" cxnId="{EC14296A-3600-4245-BC29-11B387D18686}" type="sibTrans">
      <dgm:prSet/>
      <dgm:spPr/>
      <dgm:t>
        <a:bodyPr/>
        <a:lstStyle/>
        <a:p>
          <a:endParaRPr lang="en-US"/>
        </a:p>
      </dgm:t>
    </dgm:pt>
    <dgm:pt modelId="{89DDC930-E6F3-954F-82AB-FFB59FC27958}">
      <dgm:prSet custT="1"/>
      <dgm:spPr>
        <a:ln>
          <a:solidFill>
            <a:schemeClr val="bg2"/>
          </a:solidFill>
        </a:ln>
      </dgm:spPr>
      <dgm:t>
        <a:bodyPr/>
        <a:lstStyle/>
        <a:p>
          <a:pPr rtl="0"/>
          <a:r>
            <a:rPr lang="en-US" sz="1400" dirty="0">
              <a:solidFill>
                <a:schemeClr val="tx2">
                  <a:lumMod val="10000"/>
                </a:schemeClr>
              </a:solidFill>
            </a:rPr>
            <a:t>Also called a </a:t>
          </a:r>
          <a:r>
            <a:rPr lang="en-US" sz="1400" i="1" dirty="0">
              <a:solidFill>
                <a:schemeClr val="tx2">
                  <a:lumMod val="10000"/>
                </a:schemeClr>
              </a:solidFill>
            </a:rPr>
            <a:t>media gateway, remote access server (RAS), or policy server</a:t>
          </a:r>
          <a:endParaRPr lang="en-US" sz="1400" dirty="0">
            <a:solidFill>
              <a:schemeClr val="tx2">
                <a:lumMod val="10000"/>
              </a:schemeClr>
            </a:solidFill>
          </a:endParaRPr>
        </a:p>
      </dgm:t>
    </dgm:pt>
    <dgm:pt modelId="{A9FBD926-5078-8044-82C3-18D03BEC7D56}" cxnId="{D0DF9C75-139D-6540-BA43-DE9C71124BFA}" type="parTrans">
      <dgm:prSet/>
      <dgm:spPr/>
      <dgm:t>
        <a:bodyPr/>
        <a:lstStyle/>
        <a:p>
          <a:endParaRPr lang="en-US"/>
        </a:p>
      </dgm:t>
    </dgm:pt>
    <dgm:pt modelId="{BC967D37-28CA-1549-9F9C-679F64C1F5A5}" cxnId="{D0DF9C75-139D-6540-BA43-DE9C71124BFA}" type="sibTrans">
      <dgm:prSet/>
      <dgm:spPr/>
      <dgm:t>
        <a:bodyPr/>
        <a:lstStyle/>
        <a:p>
          <a:endParaRPr lang="en-US"/>
        </a:p>
      </dgm:t>
    </dgm:pt>
    <dgm:pt modelId="{EAAE6348-E6B9-BD43-866D-8CE91277D0E1}">
      <dgm:prSet custT="1"/>
      <dgm:spPr>
        <a:ln>
          <a:solidFill>
            <a:schemeClr val="bg2"/>
          </a:solidFill>
        </a:ln>
      </dgm:spPr>
      <dgm:t>
        <a:bodyPr/>
        <a:lstStyle/>
        <a:p>
          <a:pPr rtl="0"/>
          <a:r>
            <a:rPr lang="en-US" sz="1400" dirty="0">
              <a:solidFill>
                <a:schemeClr val="tx2">
                  <a:lumMod val="10000"/>
                </a:schemeClr>
              </a:solidFill>
            </a:rPr>
            <a:t>May include its own authentication services or rely on a separate authentication service from the policy server</a:t>
          </a:r>
        </a:p>
      </dgm:t>
    </dgm:pt>
    <dgm:pt modelId="{11F3A21D-17DE-2C4F-AAB5-81C1BE27F28C}" cxnId="{5E5C4ABB-6B4F-0F4C-B21C-0EF77249F8D0}" type="parTrans">
      <dgm:prSet/>
      <dgm:spPr/>
      <dgm:t>
        <a:bodyPr/>
        <a:lstStyle/>
        <a:p>
          <a:endParaRPr lang="en-US"/>
        </a:p>
      </dgm:t>
    </dgm:pt>
    <dgm:pt modelId="{FE58F277-552C-3D4B-B790-EE697C853364}" cxnId="{5E5C4ABB-6B4F-0F4C-B21C-0EF77249F8D0}" type="sibTrans">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t>
        <a:bodyPr/>
        <a:lstStyle/>
        <a:p>
          <a:endParaRPr lang="en-US"/>
        </a:p>
      </dgm:t>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custLinFactNeighborX="748" custLinFactNeighborY="491"/>
      <dgm:spPr/>
      <dgm:t>
        <a:bodyPr/>
        <a:lstStyle/>
        <a:p>
          <a:endParaRPr lang="en-US"/>
        </a:p>
      </dgm:t>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custScaleY="142432">
        <dgm:presLayoutVars>
          <dgm:bulletEnabled val="1"/>
        </dgm:presLayoutVars>
      </dgm:prSet>
      <dgm:spPr/>
      <dgm:t>
        <a:bodyPr/>
        <a:lstStyle/>
        <a:p>
          <a:endParaRPr lang="en-US"/>
        </a:p>
      </dgm:t>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custScaleX="73571" custScaleY="142432">
        <dgm:presLayoutVars>
          <dgm:bulletEnabled val="1"/>
        </dgm:presLayoutVars>
      </dgm:prSet>
      <dgm:spPr/>
      <dgm:t>
        <a:bodyPr/>
        <a:lstStyle/>
        <a:p>
          <a:endParaRPr lang="en-US"/>
        </a:p>
      </dgm:t>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custScaleX="104310" custScaleY="145130">
        <dgm:presLayoutVars>
          <dgm:bulletEnabled val="1"/>
        </dgm:presLayoutVars>
      </dgm:prSet>
      <dgm:spPr/>
      <dgm:t>
        <a:bodyPr/>
        <a:lstStyle/>
        <a:p>
          <a:endParaRPr lang="en-US"/>
        </a:p>
      </dgm:t>
    </dgm:pt>
  </dgm:ptLst>
  <dgm:cxnLst>
    <dgm:cxn modelId="{E4B6D0DE-5816-4DB9-B956-D7FE76B36DB9}" type="presOf" srcId="{606EE7CF-9C75-C241-B317-FF448F1C15B6}" destId="{599CA8E1-AAD8-7643-B449-4A2BEADF089A}" srcOrd="0" destOrd="0" presId="urn:microsoft.com/office/officeart/2005/8/layout/target2"/>
    <dgm:cxn modelId="{46E37999-9115-DB43-8BC5-C54F2ADAECDD}" srcId="{DD4E5C05-EFF6-6D4A-BA37-2DBC4C4D15A4}" destId="{70EE6184-822F-B04E-811B-38D27A8BA2FE}" srcOrd="0" destOrd="0" parTransId="{E39D7545-0B33-1140-9D3A-46D71507EE99}" sibTransId="{DE676433-88D8-D045-9AB4-4E55BAAF8F31}"/>
    <dgm:cxn modelId="{E2214FCD-7A5F-DA49-BADC-CE5CD853D3F0}" srcId="{E0C67306-438D-2249-BE32-F74F57E02560}" destId="{2692677C-28CF-564A-8B41-794A5CA69F24}" srcOrd="1" destOrd="0" parTransId="{B2831FBA-E428-664A-96FC-0B36D492CB36}" sibTransId="{EC9BE589-BEFD-1446-8500-0C1CBD547B39}"/>
    <dgm:cxn modelId="{AC8F08B7-081E-7B49-8D0F-00496A2DCA85}" srcId="{DD4E5C05-EFF6-6D4A-BA37-2DBC4C4D15A4}" destId="{C6E6BE33-785E-DA41-8E90-5B61200B8937}" srcOrd="1" destOrd="0" parTransId="{799A7E27-24C9-C849-8D58-DC5335B822B3}" sibTransId="{11FD181E-D7C3-5C41-8FBD-DD88FBFCF52E}"/>
    <dgm:cxn modelId="{7414EDAD-1CFF-D141-A871-C1219EAD6F6C}" srcId="{FFF18C55-93DA-AD4E-8E68-F2B5A15E0F49}" destId="{DD4E5C05-EFF6-6D4A-BA37-2DBC4C4D15A4}" srcOrd="0" destOrd="0" parTransId="{B9742046-A973-8541-A96E-37F9C1D165CF}" sibTransId="{D5F40121-9B91-4B40-8ED4-551AEBA85145}"/>
    <dgm:cxn modelId="{85E6DEAA-923B-6C43-B024-781C0778FC82}" srcId="{FFF18C55-93DA-AD4E-8E68-F2B5A15E0F49}" destId="{E0C67306-438D-2249-BE32-F74F57E02560}" srcOrd="1" destOrd="0" parTransId="{DAA1B1BA-783C-404F-80AE-6B3B68104CE7}" sibTransId="{5D327C88-75DF-EC43-939D-002838D7D6D0}"/>
    <dgm:cxn modelId="{EC14296A-3600-4245-BC29-11B387D18686}" srcId="{DE592734-B2EF-9E47-B732-DA0913ED5600}" destId="{179B079B-0E1B-3E45-B98D-9701BEBD2CE0}" srcOrd="0" destOrd="0" parTransId="{9A683942-A8EE-2B40-AF46-259930231723}" sibTransId="{A7D41FF1-2450-C748-A1B4-A73B258882AD}"/>
    <dgm:cxn modelId="{9A771DEA-1F14-4119-95D8-DC4E5A059D48}" type="presOf" srcId="{C6E6BE33-785E-DA41-8E90-5B61200B8937}" destId="{88A1D4FC-2809-5F40-83C8-39857D0B8609}" srcOrd="0" destOrd="2" presId="urn:microsoft.com/office/officeart/2005/8/layout/target2"/>
    <dgm:cxn modelId="{D0DF9C75-139D-6540-BA43-DE9C71124BFA}" srcId="{DE592734-B2EF-9E47-B732-DA0913ED5600}" destId="{89DDC930-E6F3-954F-82AB-FFB59FC27958}" srcOrd="1" destOrd="0" parTransId="{A9FBD926-5078-8044-82C3-18D03BEC7D56}" sibTransId="{BC967D37-28CA-1549-9F9C-679F64C1F5A5}"/>
    <dgm:cxn modelId="{7228BD79-CF14-4656-A323-66BD7554F7B4}" type="presOf" srcId="{70EE6184-822F-B04E-811B-38D27A8BA2FE}" destId="{88A1D4FC-2809-5F40-83C8-39857D0B8609}" srcOrd="0" destOrd="1" presId="urn:microsoft.com/office/officeart/2005/8/layout/target2"/>
    <dgm:cxn modelId="{8C563DBE-4615-460E-8774-2D5CA175ABEC}" type="presOf" srcId="{179B079B-0E1B-3E45-B98D-9701BEBD2CE0}" destId="{536F5BF9-5D7B-9D42-BDC3-88FB4BB28578}" srcOrd="0" destOrd="1" presId="urn:microsoft.com/office/officeart/2005/8/layout/target2"/>
    <dgm:cxn modelId="{9EE22D83-E970-4B2B-9431-BFDCD259F69E}" type="presOf" srcId="{DE592734-B2EF-9E47-B732-DA0913ED5600}" destId="{536F5BF9-5D7B-9D42-BDC3-88FB4BB28578}" srcOrd="0" destOrd="0" presId="urn:microsoft.com/office/officeart/2005/8/layout/target2"/>
    <dgm:cxn modelId="{F510299C-DBB7-433B-8445-8AE5270B9FE3}" type="presOf" srcId="{E0C67306-438D-2249-BE32-F74F57E02560}" destId="{7FF6686A-74EE-5943-BA70-D0F55B2B1ED1}" srcOrd="0" destOrd="0" presId="urn:microsoft.com/office/officeart/2005/8/layout/target2"/>
    <dgm:cxn modelId="{6966C4CE-F61A-4FFA-94D7-667D188E4F87}" type="presOf" srcId="{2692677C-28CF-564A-8B41-794A5CA69F24}" destId="{7FF6686A-74EE-5943-BA70-D0F55B2B1ED1}" srcOrd="0" destOrd="2" presId="urn:microsoft.com/office/officeart/2005/8/layout/target2"/>
    <dgm:cxn modelId="{08891DF6-EB51-CC44-A828-0662BD22AD0F}" srcId="{FFF18C55-93DA-AD4E-8E68-F2B5A15E0F49}" destId="{DE592734-B2EF-9E47-B732-DA0913ED5600}" srcOrd="2" destOrd="0" parTransId="{92CAB083-91A1-D544-95BF-7F77D6DBF387}" sibTransId="{F44557FF-E3A0-6045-B56A-F4BCCC13DD52}"/>
    <dgm:cxn modelId="{03ABF2F0-31E1-4F81-B8C4-B1BE6C82F965}" type="presOf" srcId="{89DDC930-E6F3-954F-82AB-FFB59FC27958}" destId="{536F5BF9-5D7B-9D42-BDC3-88FB4BB28578}" srcOrd="0" destOrd="2" presId="urn:microsoft.com/office/officeart/2005/8/layout/target2"/>
    <dgm:cxn modelId="{9C9B879A-F01F-124F-8B3D-DF14558FA3CC}" srcId="{E0C67306-438D-2249-BE32-F74F57E02560}" destId="{451BB1EB-5092-E64B-B8BF-0CAF70B71907}" srcOrd="0" destOrd="0" parTransId="{ECB0D7E6-4DFE-6845-B5AC-5C1DC9A2B994}" sibTransId="{D2A1BA63-9E37-CE4B-804D-608E073B45FF}"/>
    <dgm:cxn modelId="{E362A368-0503-4DEE-83B5-CB9DCBD5176F}" type="presOf" srcId="{EAAE6348-E6B9-BD43-866D-8CE91277D0E1}" destId="{536F5BF9-5D7B-9D42-BDC3-88FB4BB28578}" srcOrd="0" destOrd="3" presId="urn:microsoft.com/office/officeart/2005/8/layout/target2"/>
    <dgm:cxn modelId="{48F6F31F-72A7-4A4B-B53E-A4763D732DC2}" type="presOf" srcId="{FFF18C55-93DA-AD4E-8E68-F2B5A15E0F49}" destId="{10E1CF5F-C484-DF43-8EBE-7E1C7F7737F6}" srcOrd="0" destOrd="0" presId="urn:microsoft.com/office/officeart/2005/8/layout/target2"/>
    <dgm:cxn modelId="{01948BCF-22E3-4AEC-9390-A5C8FAC3662A}" type="presOf" srcId="{DD4E5C05-EFF6-6D4A-BA37-2DBC4C4D15A4}" destId="{88A1D4FC-2809-5F40-83C8-39857D0B8609}" srcOrd="0" destOrd="0"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D87E0445-447B-456D-BB61-CF548B1BE04A}" type="presOf" srcId="{451BB1EB-5092-E64B-B8BF-0CAF70B71907}" destId="{7FF6686A-74EE-5943-BA70-D0F55B2B1ED1}" srcOrd="0" destOrd="1"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B23AE594-9201-4413-A192-3ACC4AA03148}" type="presParOf" srcId="{599CA8E1-AAD8-7643-B449-4A2BEADF089A}" destId="{D55F2123-12EC-FD49-9A8E-F15A3B47F468}" srcOrd="0" destOrd="0" presId="urn:microsoft.com/office/officeart/2005/8/layout/target2"/>
    <dgm:cxn modelId="{EDA13361-CA9E-434E-B67A-927DE31AE477}" type="presParOf" srcId="{D55F2123-12EC-FD49-9A8E-F15A3B47F468}" destId="{10E1CF5F-C484-DF43-8EBE-7E1C7F7737F6}" srcOrd="0" destOrd="0" presId="urn:microsoft.com/office/officeart/2005/8/layout/target2"/>
    <dgm:cxn modelId="{65E9ED1B-97EC-4F75-990C-BC45BC3E1692}" type="presParOf" srcId="{D55F2123-12EC-FD49-9A8E-F15A3B47F468}" destId="{BC2520D6-7A5A-A747-A112-9716CE82D75C}" srcOrd="1" destOrd="0" presId="urn:microsoft.com/office/officeart/2005/8/layout/target2"/>
    <dgm:cxn modelId="{D84EF0DA-17A5-41A3-93F5-C0A3DAD1204C}" type="presParOf" srcId="{BC2520D6-7A5A-A747-A112-9716CE82D75C}" destId="{88A1D4FC-2809-5F40-83C8-39857D0B8609}" srcOrd="0" destOrd="0" presId="urn:microsoft.com/office/officeart/2005/8/layout/target2"/>
    <dgm:cxn modelId="{F3681BEE-5D15-47B0-A543-BB7B9B299F63}" type="presParOf" srcId="{BC2520D6-7A5A-A747-A112-9716CE82D75C}" destId="{01851C23-4321-7545-9946-5D421031B2AE}" srcOrd="1" destOrd="0" presId="urn:microsoft.com/office/officeart/2005/8/layout/target2"/>
    <dgm:cxn modelId="{D0AE2FF6-78F7-4CEF-BA7F-0CC794C24864}" type="presParOf" srcId="{BC2520D6-7A5A-A747-A112-9716CE82D75C}" destId="{7FF6686A-74EE-5943-BA70-D0F55B2B1ED1}" srcOrd="2" destOrd="0" presId="urn:microsoft.com/office/officeart/2005/8/layout/target2"/>
    <dgm:cxn modelId="{9A10E1B3-2648-41B0-BE74-0180A0027255}" type="presParOf" srcId="{BC2520D6-7A5A-A747-A112-9716CE82D75C}" destId="{6E0E1D83-EA2B-BB40-AFAA-74EC8DE00935}" srcOrd="3" destOrd="0" presId="urn:microsoft.com/office/officeart/2005/8/layout/target2"/>
    <dgm:cxn modelId="{9A6D49CD-1006-47C8-8EBE-247C103C11E2}"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a:t>Common NAC enforcement methods:</a:t>
          </a:r>
        </a:p>
      </dgm:t>
    </dgm:pt>
    <dgm:pt modelId="{75E70A56-D3EE-4C44-918E-9A6A7FA7D55A}" cxnId="{F0E8F40C-8F30-5B49-9A32-6F7AA39D7FF6}" type="parTrans">
      <dgm:prSet/>
      <dgm:spPr/>
      <dgm:t>
        <a:bodyPr/>
        <a:lstStyle/>
        <a:p>
          <a:endParaRPr lang="en-US"/>
        </a:p>
      </dgm:t>
    </dgm:pt>
    <dgm:pt modelId="{C7C448D0-BAD8-224E-9CCA-FEE5FD14C978}" cxnId="{F0E8F40C-8F30-5B49-9A32-6F7AA39D7FF6}" type="sibTrans">
      <dgm:prSet/>
      <dgm:spPr/>
      <dgm:t>
        <a:bodyPr/>
        <a:lstStyle/>
        <a:p>
          <a:endParaRPr lang="en-US"/>
        </a:p>
      </dgm:t>
    </dgm:pt>
    <dgm:pt modelId="{4454BA25-D9C2-BC45-B24F-EE3F5339991B}">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IEEE 802.1X</a:t>
          </a:r>
        </a:p>
      </dgm:t>
    </dgm:pt>
    <dgm:pt modelId="{04FAEC5D-27EC-AF4A-BB74-1F0F45B32C9E}" cxnId="{362E72BF-B36F-A34C-B7B6-BAC7917F5701}" type="parTrans">
      <dgm:prSet/>
      <dgm:spPr/>
      <dgm:t>
        <a:bodyPr/>
        <a:lstStyle/>
        <a:p>
          <a:endParaRPr lang="en-US"/>
        </a:p>
      </dgm:t>
    </dgm:pt>
    <dgm:pt modelId="{3EFFB29C-3270-614E-8EE1-C78AA509FCA1}" cxnId="{362E72BF-B36F-A34C-B7B6-BAC7917F5701}" type="sibTrans">
      <dgm:prSet/>
      <dgm:spPr/>
      <dgm:t>
        <a:bodyPr/>
        <a:lstStyle/>
        <a:p>
          <a:endParaRPr lang="en-US"/>
        </a:p>
      </dgm:t>
    </dgm:pt>
    <dgm:pt modelId="{C1B8DD2A-93DF-7346-B549-EAEFEF4C64D3}">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Virtual local area networks (VLANs)</a:t>
          </a:r>
        </a:p>
      </dgm:t>
    </dgm:pt>
    <dgm:pt modelId="{AB7240BD-A6DB-C448-A265-812E4E392C96}" cxnId="{94578B43-2BC7-3949-B69E-C2CF3DECBBF2}" type="parTrans">
      <dgm:prSet/>
      <dgm:spPr/>
      <dgm:t>
        <a:bodyPr/>
        <a:lstStyle/>
        <a:p>
          <a:endParaRPr lang="en-US"/>
        </a:p>
      </dgm:t>
    </dgm:pt>
    <dgm:pt modelId="{807EE74B-868F-7748-AB58-1AED7D0ABB36}" cxnId="{94578B43-2BC7-3949-B69E-C2CF3DECBBF2}" type="sibTrans">
      <dgm:prSet/>
      <dgm:spPr/>
      <dgm:t>
        <a:bodyPr/>
        <a:lstStyle/>
        <a:p>
          <a:endParaRPr lang="en-US"/>
        </a:p>
      </dgm:t>
    </dgm:pt>
    <dgm:pt modelId="{21F52ADE-11CB-6247-B5E0-EB20121963E0}">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Firewall</a:t>
          </a:r>
        </a:p>
      </dgm:t>
    </dgm:pt>
    <dgm:pt modelId="{F9FEE153-0B57-7942-991E-600F49D1BFD3}" cxnId="{A0D4B422-37E3-3D40-B9A1-C5EB26B71AF7}" type="parTrans">
      <dgm:prSet/>
      <dgm:spPr/>
      <dgm:t>
        <a:bodyPr/>
        <a:lstStyle/>
        <a:p>
          <a:endParaRPr lang="en-US"/>
        </a:p>
      </dgm:t>
    </dgm:pt>
    <dgm:pt modelId="{61D67770-2B5A-1B40-B811-113F9D6C6C31}" cxnId="{A0D4B422-37E3-3D40-B9A1-C5EB26B71AF7}" type="sibTrans">
      <dgm:prSet/>
      <dgm:spPr/>
      <dgm:t>
        <a:bodyPr/>
        <a:lstStyle/>
        <a:p>
          <a:endParaRPr lang="en-US"/>
        </a:p>
      </dgm:t>
    </dgm:pt>
    <dgm:pt modelId="{BAACF189-54E1-4847-A8BA-7588E78FF1B6}">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DHCP management</a:t>
          </a:r>
        </a:p>
      </dgm:t>
    </dgm:pt>
    <dgm:pt modelId="{0F545513-9F57-A740-904F-74CC98EE1905}" cxnId="{D9FDF721-67BB-ED4D-B215-FAE9088DDAE4}" type="parTrans">
      <dgm:prSet/>
      <dgm:spPr/>
      <dgm:t>
        <a:bodyPr/>
        <a:lstStyle/>
        <a:p>
          <a:endParaRPr lang="en-US"/>
        </a:p>
      </dgm:t>
    </dgm:pt>
    <dgm:pt modelId="{493B9619-9882-EF4C-965B-ECB936466EF7}" cxnId="{D9FDF721-67BB-ED4D-B215-FAE9088DDAE4}" type="sibTrans">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E4EEAF3E-872E-46CA-ABC9-75B479AC8382}" type="presOf" srcId="{C40F3F8A-71EA-0E45-8353-9D0ED72EE26C}" destId="{AD3ADBED-86A9-4C44-AAB4-BF9D45E115B3}" srcOrd="0" destOrd="0" presId="urn:microsoft.com/office/officeart/2005/8/layout/hList1"/>
    <dgm:cxn modelId="{08E3D036-08F8-4652-9C34-21BCDEEAFAC2}" type="presOf" srcId="{4454BA25-D9C2-BC45-B24F-EE3F5339991B}" destId="{B0CB2EAE-D366-7944-9F6D-532EBBE121AB}" srcOrd="0" destOrd="0" presId="urn:microsoft.com/office/officeart/2005/8/layout/hList1"/>
    <dgm:cxn modelId="{4E40E2E6-5E6D-4B4A-A711-B536D38A103F}" type="presOf" srcId="{47D3C780-06E5-DC48-9825-39D473A259C1}" destId="{2D4BA931-D9E8-4046-A148-57C8E405CCA5}" srcOrd="0" destOrd="0" presId="urn:microsoft.com/office/officeart/2005/8/layout/hList1"/>
    <dgm:cxn modelId="{A0D4B422-37E3-3D40-B9A1-C5EB26B71AF7}" srcId="{47D3C780-06E5-DC48-9825-39D473A259C1}" destId="{21F52ADE-11CB-6247-B5E0-EB20121963E0}" srcOrd="2" destOrd="0" parTransId="{F9FEE153-0B57-7942-991E-600F49D1BFD3}" sibTransId="{61D67770-2B5A-1B40-B811-113F9D6C6C31}"/>
    <dgm:cxn modelId="{362E72BF-B36F-A34C-B7B6-BAC7917F5701}" srcId="{47D3C780-06E5-DC48-9825-39D473A259C1}" destId="{4454BA25-D9C2-BC45-B24F-EE3F5339991B}" srcOrd="0" destOrd="0" parTransId="{04FAEC5D-27EC-AF4A-BB74-1F0F45B32C9E}" sibTransId="{3EFFB29C-3270-614E-8EE1-C78AA509FCA1}"/>
    <dgm:cxn modelId="{D9FDF721-67BB-ED4D-B215-FAE9088DDAE4}" srcId="{47D3C780-06E5-DC48-9825-39D473A259C1}" destId="{BAACF189-54E1-4847-A8BA-7588E78FF1B6}" srcOrd="3" destOrd="0" parTransId="{0F545513-9F57-A740-904F-74CC98EE1905}" sibTransId="{493B9619-9882-EF4C-965B-ECB936466EF7}"/>
    <dgm:cxn modelId="{C90AD95A-BE83-4634-A35C-531E04AFAC88}" type="presOf" srcId="{C1B8DD2A-93DF-7346-B549-EAEFEF4C64D3}" destId="{B0CB2EAE-D366-7944-9F6D-532EBBE121AB}" srcOrd="0" destOrd="1" presId="urn:microsoft.com/office/officeart/2005/8/layout/hList1"/>
    <dgm:cxn modelId="{8AE1F9D4-E3F5-4E1E-AEB0-D7601D82BAB0}" type="presOf" srcId="{BAACF189-54E1-4847-A8BA-7588E78FF1B6}" destId="{B0CB2EAE-D366-7944-9F6D-532EBBE121AB}" srcOrd="0" destOrd="3" presId="urn:microsoft.com/office/officeart/2005/8/layout/hList1"/>
    <dgm:cxn modelId="{B05E2C1D-118E-47BC-9323-11272E8F1C1D}" type="presOf" srcId="{21F52ADE-11CB-6247-B5E0-EB20121963E0}" destId="{B0CB2EAE-D366-7944-9F6D-532EBBE121AB}" srcOrd="0" destOrd="2" presId="urn:microsoft.com/office/officeart/2005/8/layout/hList1"/>
    <dgm:cxn modelId="{94578B43-2BC7-3949-B69E-C2CF3DECBBF2}" srcId="{47D3C780-06E5-DC48-9825-39D473A259C1}" destId="{C1B8DD2A-93DF-7346-B549-EAEFEF4C64D3}" srcOrd="1" destOrd="0" parTransId="{AB7240BD-A6DB-C448-A265-812E4E392C96}" sibTransId="{807EE74B-868F-7748-AB58-1AED7D0ABB36}"/>
    <dgm:cxn modelId="{F0E8F40C-8F30-5B49-9A32-6F7AA39D7FF6}" srcId="{C40F3F8A-71EA-0E45-8353-9D0ED72EE26C}" destId="{47D3C780-06E5-DC48-9825-39D473A259C1}" srcOrd="0" destOrd="0" parTransId="{75E70A56-D3EE-4C44-918E-9A6A7FA7D55A}" sibTransId="{C7C448D0-BAD8-224E-9CCA-FEE5FD14C978}"/>
    <dgm:cxn modelId="{DD63AD62-7010-432F-A220-DF94BEC67EE4}" type="presParOf" srcId="{AD3ADBED-86A9-4C44-AAB4-BF9D45E115B3}" destId="{4BD1A172-C03E-634E-A9BB-EA3302B23B27}" srcOrd="0" destOrd="0" presId="urn:microsoft.com/office/officeart/2005/8/layout/hList1"/>
    <dgm:cxn modelId="{562B567F-6AC7-49F4-BF70-10A75BE10646}" type="presParOf" srcId="{4BD1A172-C03E-634E-A9BB-EA3302B23B27}" destId="{2D4BA931-D9E8-4046-A148-57C8E405CCA5}" srcOrd="0" destOrd="0" presId="urn:microsoft.com/office/officeart/2005/8/layout/hList1"/>
    <dgm:cxn modelId="{8E93D44C-6D61-4A39-8E94-7C0023582A33}"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custT="1"/>
      <dgm:spPr/>
      <dgm:t>
        <a:bodyPr/>
        <a:lstStyle/>
        <a:p>
          <a:r>
            <a:rPr lang="en-US" sz="2000" dirty="0"/>
            <a:t>Commonly supported EAP methods:</a:t>
          </a:r>
        </a:p>
      </dgm:t>
    </dgm:pt>
    <dgm:pt modelId="{3EF563A5-DB49-6E49-9B05-CACD95E35058}" cxnId="{7EBAB279-3FB7-334E-B573-6790E5FFEE2A}" type="parTrans">
      <dgm:prSet/>
      <dgm:spPr/>
      <dgm:t>
        <a:bodyPr/>
        <a:lstStyle/>
        <a:p>
          <a:endParaRPr lang="en-US" sz="1600"/>
        </a:p>
      </dgm:t>
    </dgm:pt>
    <dgm:pt modelId="{0EE13FB3-9D94-2947-9053-BD7A34153AE0}" cxnId="{7EBAB279-3FB7-334E-B573-6790E5FFEE2A}" type="sibTrans">
      <dgm:prSet/>
      <dgm:spPr/>
      <dgm:t>
        <a:bodyPr/>
        <a:lstStyle/>
        <a:p>
          <a:endParaRPr lang="en-US" sz="1600"/>
        </a:p>
      </dgm:t>
    </dgm:pt>
    <dgm:pt modelId="{82BAA4EF-88CF-7D4C-A7F3-BFF9A8884A73}">
      <dgm:prSet custT="1"/>
      <dgm:spPr>
        <a:solidFill>
          <a:schemeClr val="bg2">
            <a:lumMod val="25000"/>
            <a:lumOff val="75000"/>
          </a:schemeClr>
        </a:solidFill>
        <a:ln>
          <a:noFill/>
        </a:ln>
      </dgm:spPr>
      <dgm:t>
        <a:bodyPr/>
        <a:lstStyle/>
        <a:p>
          <a:r>
            <a:rPr lang="en-US" sz="2000" dirty="0">
              <a:solidFill>
                <a:schemeClr val="tx2">
                  <a:lumMod val="10000"/>
                </a:schemeClr>
              </a:solidFill>
            </a:rPr>
            <a:t>EAP Transport Layer Security</a:t>
          </a:r>
        </a:p>
      </dgm:t>
    </dgm:pt>
    <dgm:pt modelId="{F9FE76D2-2089-DE44-A9CA-32136A1C9DA8}" cxnId="{331F4E86-454E-F44B-9330-3DBDD30AE0A6}" type="parTrans">
      <dgm:prSet/>
      <dgm:spPr/>
      <dgm:t>
        <a:bodyPr/>
        <a:lstStyle/>
        <a:p>
          <a:endParaRPr lang="en-US" sz="1600"/>
        </a:p>
      </dgm:t>
    </dgm:pt>
    <dgm:pt modelId="{7558BB44-1730-B841-B07E-976A7D228980}" cxnId="{331F4E86-454E-F44B-9330-3DBDD30AE0A6}" type="sibTrans">
      <dgm:prSet/>
      <dgm:spPr/>
      <dgm:t>
        <a:bodyPr/>
        <a:lstStyle/>
        <a:p>
          <a:endParaRPr lang="en-US" sz="1600"/>
        </a:p>
      </dgm:t>
    </dgm:pt>
    <dgm:pt modelId="{AE3AA100-AB00-6343-B11F-476F0BCE7A26}">
      <dgm:prSet custT="1"/>
      <dgm:spPr>
        <a:solidFill>
          <a:schemeClr val="bg2">
            <a:lumMod val="25000"/>
            <a:lumOff val="75000"/>
          </a:schemeClr>
        </a:solidFill>
        <a:ln>
          <a:noFill/>
        </a:ln>
      </dgm:spPr>
      <dgm:t>
        <a:bodyPr/>
        <a:lstStyle/>
        <a:p>
          <a:r>
            <a:rPr lang="en-US" sz="2000" dirty="0">
              <a:solidFill>
                <a:schemeClr val="tx2">
                  <a:lumMod val="10000"/>
                </a:schemeClr>
              </a:solidFill>
            </a:rPr>
            <a:t>EAP Tunneled TLS</a:t>
          </a:r>
        </a:p>
      </dgm:t>
    </dgm:pt>
    <dgm:pt modelId="{A65FC463-24C7-7346-83E0-1D6E4223D617}" cxnId="{21529C82-16D5-B143-8549-8681172CFFE8}" type="parTrans">
      <dgm:prSet/>
      <dgm:spPr/>
      <dgm:t>
        <a:bodyPr/>
        <a:lstStyle/>
        <a:p>
          <a:endParaRPr lang="en-US" sz="1600"/>
        </a:p>
      </dgm:t>
    </dgm:pt>
    <dgm:pt modelId="{4EACCD22-4983-1742-B983-2EC8DA2FC04A}" cxnId="{21529C82-16D5-B143-8549-8681172CFFE8}" type="sibTrans">
      <dgm:prSet/>
      <dgm:spPr/>
      <dgm:t>
        <a:bodyPr/>
        <a:lstStyle/>
        <a:p>
          <a:endParaRPr lang="en-US" sz="1600"/>
        </a:p>
      </dgm:t>
    </dgm:pt>
    <dgm:pt modelId="{0176289F-296D-CA4B-83A9-351E9A869D42}">
      <dgm:prSet custT="1"/>
      <dgm:spPr>
        <a:solidFill>
          <a:schemeClr val="bg2">
            <a:lumMod val="25000"/>
            <a:lumOff val="75000"/>
          </a:schemeClr>
        </a:solidFill>
        <a:ln>
          <a:noFill/>
        </a:ln>
      </dgm:spPr>
      <dgm:t>
        <a:bodyPr/>
        <a:lstStyle/>
        <a:p>
          <a:r>
            <a:rPr lang="en-US" sz="2000" dirty="0">
              <a:solidFill>
                <a:schemeClr val="tx2">
                  <a:lumMod val="10000"/>
                </a:schemeClr>
              </a:solidFill>
            </a:rPr>
            <a:t>EAP Generalized Pre-Shared Key</a:t>
          </a:r>
        </a:p>
      </dgm:t>
    </dgm:pt>
    <dgm:pt modelId="{8BDD3710-AA2F-374E-B847-36BF6E71A376}" cxnId="{0083775C-7E3E-4E4C-BF61-911097093824}" type="parTrans">
      <dgm:prSet/>
      <dgm:spPr/>
      <dgm:t>
        <a:bodyPr/>
        <a:lstStyle/>
        <a:p>
          <a:endParaRPr lang="en-US" sz="1600"/>
        </a:p>
      </dgm:t>
    </dgm:pt>
    <dgm:pt modelId="{6470264C-63AC-064B-95D0-58699736F45D}" cxnId="{0083775C-7E3E-4E4C-BF61-911097093824}" type="sibTrans">
      <dgm:prSet/>
      <dgm:spPr/>
      <dgm:t>
        <a:bodyPr/>
        <a:lstStyle/>
        <a:p>
          <a:endParaRPr lang="en-US" sz="1600"/>
        </a:p>
      </dgm:t>
    </dgm:pt>
    <dgm:pt modelId="{EF444B66-3736-B94F-9F0A-93FCB3FB0F96}">
      <dgm:prSet custT="1"/>
      <dgm:spPr>
        <a:solidFill>
          <a:schemeClr val="bg2">
            <a:lumMod val="25000"/>
            <a:lumOff val="75000"/>
          </a:schemeClr>
        </a:solidFill>
        <a:ln>
          <a:noFill/>
        </a:ln>
      </dgm:spPr>
      <dgm:t>
        <a:bodyPr/>
        <a:lstStyle/>
        <a:p>
          <a:r>
            <a:rPr lang="en-US" sz="2000" dirty="0">
              <a:solidFill>
                <a:schemeClr val="tx2">
                  <a:lumMod val="10000"/>
                </a:schemeClr>
              </a:solidFill>
            </a:rPr>
            <a:t>EAP-IKEv2</a:t>
          </a:r>
        </a:p>
      </dgm:t>
    </dgm:pt>
    <dgm:pt modelId="{75B13BE3-68F6-4348-88F0-8B01C362A512}" cxnId="{9AA48409-C3A3-D642-B55D-7F4665470CA6}" type="parTrans">
      <dgm:prSet/>
      <dgm:spPr/>
      <dgm:t>
        <a:bodyPr/>
        <a:lstStyle/>
        <a:p>
          <a:endParaRPr lang="en-US" sz="1600"/>
        </a:p>
      </dgm:t>
    </dgm:pt>
    <dgm:pt modelId="{F177EC50-FAE4-634A-BEB0-935C697E0BEE}" cxnId="{9AA48409-C3A3-D642-B55D-7F4665470CA6}" type="sibTrans">
      <dgm:prSet/>
      <dgm:spPr/>
      <dgm:t>
        <a:bodyPr/>
        <a:lstStyle/>
        <a:p>
          <a:endParaRPr lang="en-US" sz="1600"/>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21529C82-16D5-B143-8549-8681172CFFE8}" srcId="{B0D2DC8A-4089-E64B-9350-E2A8569D8306}" destId="{AE3AA100-AB00-6343-B11F-476F0BCE7A26}" srcOrd="1" destOrd="0" parTransId="{A65FC463-24C7-7346-83E0-1D6E4223D617}" sibTransId="{4EACCD22-4983-1742-B983-2EC8DA2FC04A}"/>
    <dgm:cxn modelId="{331F4E86-454E-F44B-9330-3DBDD30AE0A6}" srcId="{B0D2DC8A-4089-E64B-9350-E2A8569D8306}" destId="{82BAA4EF-88CF-7D4C-A7F3-BFF9A8884A73}" srcOrd="0" destOrd="0" parTransId="{F9FE76D2-2089-DE44-A9CA-32136A1C9DA8}" sibTransId="{7558BB44-1730-B841-B07E-976A7D228980}"/>
    <dgm:cxn modelId="{9AA48409-C3A3-D642-B55D-7F4665470CA6}" srcId="{B0D2DC8A-4089-E64B-9350-E2A8569D8306}" destId="{EF444B66-3736-B94F-9F0A-93FCB3FB0F96}" srcOrd="3" destOrd="0" parTransId="{75B13BE3-68F6-4348-88F0-8B01C362A512}" sibTransId="{F177EC50-FAE4-634A-BEB0-935C697E0BEE}"/>
    <dgm:cxn modelId="{4D1B411F-79C1-4472-97A6-9CA2EF45ABBB}" type="presOf" srcId="{B0D2DC8A-4089-E64B-9350-E2A8569D8306}" destId="{2DE11ED1-F707-BB40-85ED-BC5059B45CC3}" srcOrd="0" destOrd="0" presId="urn:microsoft.com/office/officeart/2005/8/layout/hList1"/>
    <dgm:cxn modelId="{5B91A867-7244-44EF-866B-C2B44BD4C49D}" type="presOf" srcId="{93150DA2-9D60-1B4B-9F73-7918AEFEE152}" destId="{6C9B18EF-DB03-4E4F-B8F6-54DEE9F0CE6E}" srcOrd="0" destOrd="0" presId="urn:microsoft.com/office/officeart/2005/8/layout/hList1"/>
    <dgm:cxn modelId="{9FCEE638-8C58-49F0-B20E-DE929B81EA7E}" type="presOf" srcId="{EF444B66-3736-B94F-9F0A-93FCB3FB0F96}" destId="{5310771D-D79A-C94A-8C48-CFB90208ABE3}" srcOrd="0" destOrd="3" presId="urn:microsoft.com/office/officeart/2005/8/layout/hList1"/>
    <dgm:cxn modelId="{0083775C-7E3E-4E4C-BF61-911097093824}" srcId="{B0D2DC8A-4089-E64B-9350-E2A8569D8306}" destId="{0176289F-296D-CA4B-83A9-351E9A869D42}" srcOrd="2" destOrd="0" parTransId="{8BDD3710-AA2F-374E-B847-36BF6E71A376}" sibTransId="{6470264C-63AC-064B-95D0-58699736F45D}"/>
    <dgm:cxn modelId="{12CC0C2A-1431-49C2-8EA7-95F262CC67A1}" type="presOf" srcId="{AE3AA100-AB00-6343-B11F-476F0BCE7A26}" destId="{5310771D-D79A-C94A-8C48-CFB90208ABE3}" srcOrd="0" destOrd="1"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708F3B0E-9409-4ECE-B0D1-31417F84FB81}" type="presOf" srcId="{0176289F-296D-CA4B-83A9-351E9A869D42}" destId="{5310771D-D79A-C94A-8C48-CFB90208ABE3}" srcOrd="0" destOrd="2" presId="urn:microsoft.com/office/officeart/2005/8/layout/hList1"/>
    <dgm:cxn modelId="{9841F391-8367-4E61-9BBE-730748E78E88}" type="presOf" srcId="{82BAA4EF-88CF-7D4C-A7F3-BFF9A8884A73}" destId="{5310771D-D79A-C94A-8C48-CFB90208ABE3}" srcOrd="0" destOrd="0" presId="urn:microsoft.com/office/officeart/2005/8/layout/hList1"/>
    <dgm:cxn modelId="{15FCCD57-F5A6-4CF6-B99D-0CBE15D6F2E5}" type="presParOf" srcId="{6C9B18EF-DB03-4E4F-B8F6-54DEE9F0CE6E}" destId="{C9C4DFB2-3265-394F-880D-9CCEE017F6EF}" srcOrd="0" destOrd="0" presId="urn:microsoft.com/office/officeart/2005/8/layout/hList1"/>
    <dgm:cxn modelId="{E432ED80-700A-4D9C-9519-B2142B84CE94}" type="presParOf" srcId="{C9C4DFB2-3265-394F-880D-9CCEE017F6EF}" destId="{2DE11ED1-F707-BB40-85ED-BC5059B45CC3}" srcOrd="0" destOrd="0" presId="urn:microsoft.com/office/officeart/2005/8/layout/hList1"/>
    <dgm:cxn modelId="{390E1417-9499-4BA4-A059-777A96AEA0A9}"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740564DB-1C5B-604B-A991-7161B97E3326}">
      <dgm:prSet custT="1"/>
      <dgm:spPr/>
      <dgm:t>
        <a:bodyPr/>
        <a:lstStyle/>
        <a:p>
          <a:pPr rtl="0"/>
          <a:r>
            <a:rPr lang="en-US" sz="1400" dirty="0">
              <a:solidFill>
                <a:schemeClr val="tx2">
                  <a:lumMod val="10000"/>
                </a:schemeClr>
              </a:solidFill>
            </a:rPr>
            <a:t>Cloud provider (CP)</a:t>
          </a:r>
        </a:p>
      </dgm:t>
    </dgm:pt>
    <dgm:pt modelId="{0D7B9721-D20F-F548-8149-709B5E3552D6}" cxnId="{4877E546-6965-544D-8156-EC90530B2C69}" type="parTrans">
      <dgm:prSet/>
      <dgm:spPr/>
      <dgm:t>
        <a:bodyPr/>
        <a:lstStyle/>
        <a:p>
          <a:endParaRPr lang="en-US"/>
        </a:p>
      </dgm:t>
    </dgm:pt>
    <dgm:pt modelId="{DE3BF5FF-E4F5-A84E-8F87-1912A7CAF37E}" cxnId="{4877E546-6965-544D-8156-EC90530B2C69}" type="sibTrans">
      <dgm:prSet/>
      <dgm:spPr/>
      <dgm:t>
        <a:bodyPr/>
        <a:lstStyle/>
        <a:p>
          <a:endParaRPr lang="en-US"/>
        </a:p>
      </dgm:t>
    </dgm:pt>
    <dgm:pt modelId="{4C81A88B-F228-C34E-BFF7-144A8DB92012}">
      <dgm:prSet custT="1"/>
      <dgm:spPr/>
      <dgm:t>
        <a:bodyPr/>
        <a:lstStyle/>
        <a:p>
          <a:pPr rtl="0"/>
          <a:r>
            <a:rPr lang="en-US" sz="1400" dirty="0">
              <a:solidFill>
                <a:schemeClr val="tx2">
                  <a:lumMod val="10000"/>
                </a:schemeClr>
              </a:solidFill>
            </a:rPr>
            <a:t>Can provide one or more of the cloud services to meet IT and business requirements of cloud consumers</a:t>
          </a:r>
        </a:p>
      </dgm:t>
    </dgm:pt>
    <dgm:pt modelId="{CA03C7E0-CE02-B440-A476-31DC4175BB0C}" cxnId="{A842AB42-8F3E-F14B-A22F-06CD9261F525}" type="parTrans">
      <dgm:prSet/>
      <dgm:spPr/>
      <dgm:t>
        <a:bodyPr/>
        <a:lstStyle/>
        <a:p>
          <a:endParaRPr lang="en-US" dirty="0"/>
        </a:p>
      </dgm:t>
    </dgm:pt>
    <dgm:pt modelId="{30FCC859-AECE-DF41-A643-CF2AE4A9C616}" cxnId="{A842AB42-8F3E-F14B-A22F-06CD9261F525}" type="sibTrans">
      <dgm:prSet/>
      <dgm:spPr/>
      <dgm:t>
        <a:bodyPr/>
        <a:lstStyle/>
        <a:p>
          <a:endParaRPr lang="en-US"/>
        </a:p>
      </dgm:t>
    </dgm:pt>
    <dgm:pt modelId="{6EB95FB2-A377-B148-ABB1-12FD90D0B36F}">
      <dgm:prSet custT="1"/>
      <dgm:spPr/>
      <dgm:t>
        <a:bodyPr/>
        <a:lstStyle/>
        <a:p>
          <a:pPr rtl="0"/>
          <a:r>
            <a:rPr lang="en-US" sz="14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gm:t>
    </dgm:pt>
    <dgm:pt modelId="{8BCAC0D6-8BDA-EA4E-95F0-A4A4AAA6FB66}" cxnId="{6F98310E-9791-9D45-9268-83E5BD5BB840}" type="parTrans">
      <dgm:prSet/>
      <dgm:spPr/>
      <dgm:t>
        <a:bodyPr/>
        <a:lstStyle/>
        <a:p>
          <a:endParaRPr lang="en-US" dirty="0"/>
        </a:p>
      </dgm:t>
    </dgm:pt>
    <dgm:pt modelId="{103EF801-43DA-6F45-BC8E-21EE29231C1D}" cxnId="{6F98310E-9791-9D45-9268-83E5BD5BB840}" type="sibTrans">
      <dgm:prSet/>
      <dgm:spPr/>
      <dgm:t>
        <a:bodyPr/>
        <a:lstStyle/>
        <a:p>
          <a:endParaRPr lang="en-US"/>
        </a:p>
      </dgm:t>
    </dgm:pt>
    <dgm:pt modelId="{5BCD4E01-8D91-6F42-8DAB-4454D35680C2}">
      <dgm:prSet custT="1"/>
      <dgm:spPr/>
      <dgm:t>
        <a:bodyPr/>
        <a:lstStyle/>
        <a:p>
          <a:pPr rtl="0"/>
          <a:r>
            <a:rPr lang="en-US" sz="14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gm:t>
    </dgm:pt>
    <dgm:pt modelId="{97380E5A-036B-3E4B-894B-C8B1E9642A87}" cxnId="{5B3FF5EB-13DE-894F-913F-FEAC013C9AC3}" type="parTrans">
      <dgm:prSet/>
      <dgm:spPr/>
      <dgm:t>
        <a:bodyPr/>
        <a:lstStyle/>
        <a:p>
          <a:endParaRPr lang="en-US" dirty="0"/>
        </a:p>
      </dgm:t>
    </dgm:pt>
    <dgm:pt modelId="{DCC44C70-18BF-B24C-9287-9266B3CE15FF}" cxnId="{5B3FF5EB-13DE-894F-913F-FEAC013C9AC3}" type="sibTrans">
      <dgm:prSet/>
      <dgm:spPr/>
      <dgm:t>
        <a:bodyPr/>
        <a:lstStyle/>
        <a:p>
          <a:endParaRPr lang="en-US"/>
        </a:p>
      </dgm:t>
    </dgm:pt>
    <dgm:pt modelId="{741C0A1B-DF76-B04A-BD9F-5B6911AFF0A5}">
      <dgm:prSet custT="1"/>
      <dgm:spPr/>
      <dgm:t>
        <a:bodyPr/>
        <a:lstStyle/>
        <a:p>
          <a:pPr rtl="0"/>
          <a:r>
            <a:rPr lang="en-US" sz="14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gm:t>
    </dgm:pt>
    <dgm:pt modelId="{A4AE3E9A-6956-7042-A2B7-3086E4C0F1BF}" cxnId="{8BBA3C90-7B69-6240-A7BE-2A43F984582C}" type="parTrans">
      <dgm:prSet/>
      <dgm:spPr/>
      <dgm:t>
        <a:bodyPr/>
        <a:lstStyle/>
        <a:p>
          <a:endParaRPr lang="en-US" dirty="0"/>
        </a:p>
      </dgm:t>
    </dgm:pt>
    <dgm:pt modelId="{04BB1A3D-181F-2B4C-8FE1-9B8342A23CA3}" cxnId="{8BBA3C90-7B69-6240-A7BE-2A43F984582C}" type="sibTrans">
      <dgm:prSet/>
      <dgm:spPr/>
      <dgm:t>
        <a:bodyPr/>
        <a:lstStyle/>
        <a:p>
          <a:endParaRPr lang="en-US"/>
        </a:p>
      </dgm:t>
    </dgm:pt>
    <dgm:pt modelId="{233AFC33-465F-6B4F-82D6-C72A4B6B218F}">
      <dgm:prSet custT="1"/>
      <dgm:spPr/>
      <dgm:t>
        <a:bodyPr/>
        <a:lstStyle/>
        <a:p>
          <a:pPr rtl="0"/>
          <a:r>
            <a:rPr lang="en-US" sz="1400" dirty="0">
              <a:solidFill>
                <a:schemeClr val="tx2">
                  <a:lumMod val="10000"/>
                </a:schemeClr>
              </a:solidFill>
            </a:rPr>
            <a:t>For IaaS, the CP acquires the physical computing resources underlying the service, including the servers, networks, storage, and hosting infrastructure</a:t>
          </a:r>
        </a:p>
      </dgm:t>
    </dgm:pt>
    <dgm:pt modelId="{4A9CFDEB-98CE-9F4D-A454-ED7B0284D7DA}" cxnId="{B6C2B199-EBE9-8F4D-84A4-77BB40352FF2}" type="parTrans">
      <dgm:prSet/>
      <dgm:spPr/>
      <dgm:t>
        <a:bodyPr/>
        <a:lstStyle/>
        <a:p>
          <a:endParaRPr lang="en-US" dirty="0"/>
        </a:p>
      </dgm:t>
    </dgm:pt>
    <dgm:pt modelId="{07DFA88C-907B-DE4C-9A98-FFA0189D8257}" cxnId="{B6C2B199-EBE9-8F4D-84A4-77BB40352FF2}" type="sibTrans">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t>
        <a:bodyPr/>
        <a:lstStyle/>
        <a:p>
          <a:endParaRPr lang="en-US"/>
        </a:p>
      </dgm:t>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t>
        <a:bodyPr/>
        <a:lstStyle/>
        <a:p>
          <a:endParaRPr lang="en-US"/>
        </a:p>
      </dgm:t>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t>
        <a:bodyPr/>
        <a:lstStyle/>
        <a:p>
          <a:endParaRPr lang="en-US"/>
        </a:p>
      </dgm:t>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t>
        <a:bodyPr/>
        <a:lstStyle/>
        <a:p>
          <a:endParaRPr lang="en-US"/>
        </a:p>
      </dgm:t>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t>
        <a:bodyPr/>
        <a:lstStyle/>
        <a:p>
          <a:endParaRPr lang="en-US"/>
        </a:p>
      </dgm:t>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custScaleX="103556" custScaleY="119841">
        <dgm:presLayoutVars>
          <dgm:chPref val="3"/>
        </dgm:presLayoutVars>
      </dgm:prSet>
      <dgm:spPr/>
      <dgm:t>
        <a:bodyPr/>
        <a:lstStyle/>
        <a:p>
          <a:endParaRPr lang="en-US"/>
        </a:p>
      </dgm:t>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t>
        <a:bodyPr/>
        <a:lstStyle/>
        <a:p>
          <a:endParaRPr lang="en-US"/>
        </a:p>
      </dgm:t>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t>
        <a:bodyPr/>
        <a:lstStyle/>
        <a:p>
          <a:endParaRPr lang="en-US"/>
        </a:p>
      </dgm:t>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t>
        <a:bodyPr/>
        <a:lstStyle/>
        <a:p>
          <a:endParaRPr lang="en-US"/>
        </a:p>
      </dgm:t>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custScaleX="100773" custScaleY="113466">
        <dgm:presLayoutVars>
          <dgm:chPref val="3"/>
        </dgm:presLayoutVars>
      </dgm:prSet>
      <dgm:spPr/>
      <dgm:t>
        <a:bodyPr/>
        <a:lstStyle/>
        <a:p>
          <a:endParaRPr lang="en-US"/>
        </a:p>
      </dgm:t>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t>
        <a:bodyPr/>
        <a:lstStyle/>
        <a:p>
          <a:endParaRPr lang="en-US"/>
        </a:p>
      </dgm:t>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t>
        <a:bodyPr/>
        <a:lstStyle/>
        <a:p>
          <a:endParaRPr lang="en-US"/>
        </a:p>
      </dgm:t>
    </dgm:pt>
    <dgm:pt modelId="{37DCFEF6-3F4C-624F-8CA8-4D0ABCA73C46}" type="pres">
      <dgm:prSet presAssocID="{233AFC33-465F-6B4F-82D6-C72A4B6B218F}" presName="hierChild4" presStyleCnt="0"/>
      <dgm:spPr/>
    </dgm:pt>
  </dgm:ptLst>
  <dgm:cxnLst>
    <dgm:cxn modelId="{2F4B2E73-A4AF-4B11-BA5C-65967694D425}" type="presOf" srcId="{741C0A1B-DF76-B04A-BD9F-5B6911AFF0A5}" destId="{F69E9B7F-3E59-2A42-A6C7-4117D99CC90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96378584-CBE1-4455-9823-5D97D1149BB3}" type="presOf" srcId="{5BCD4E01-8D91-6F42-8DAB-4454D35680C2}" destId="{DFA61363-E25C-BD49-85BC-06AA50375E5D}" srcOrd="0" destOrd="0" presId="urn:microsoft.com/office/officeart/2005/8/layout/hierarchy1"/>
    <dgm:cxn modelId="{E6D7C2C8-4D9B-4582-9BBE-07EA5CA579CD}" type="presOf" srcId="{A4AE3E9A-6956-7042-A2B7-3086E4C0F1BF}" destId="{25309999-2BF9-544B-9A05-922139DA4CA4}"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4877E546-6965-544D-8156-EC90530B2C69}" srcId="{DB2A1513-9783-7949-A2D8-8F3CC7DB7995}" destId="{740564DB-1C5B-604B-A991-7161B97E3326}" srcOrd="0" destOrd="0" parTransId="{0D7B9721-D20F-F548-8149-709B5E3552D6}" sibTransId="{DE3BF5FF-E4F5-A84E-8F87-1912A7CAF37E}"/>
    <dgm:cxn modelId="{FDCE8D81-D911-4C36-A43E-8D53AFA2AA0E}" type="presOf" srcId="{4A9CFDEB-98CE-9F4D-A454-ED7B0284D7DA}" destId="{F98A81BC-C696-994B-8504-6E480BA86B80}" srcOrd="0" destOrd="0" presId="urn:microsoft.com/office/officeart/2005/8/layout/hierarchy1"/>
    <dgm:cxn modelId="{0A3F9381-C312-41BB-B286-4EEEFFF32E40}" type="presOf" srcId="{4C81A88B-F228-C34E-BFF7-144A8DB92012}" destId="{1792E155-AE01-E44F-A1C7-00397CB881E3}" srcOrd="0" destOrd="0" presId="urn:microsoft.com/office/officeart/2005/8/layout/hierarchy1"/>
    <dgm:cxn modelId="{026F08F9-81F1-40D4-8015-2F11F5C2A142}" type="presOf" srcId="{DB2A1513-9783-7949-A2D8-8F3CC7DB7995}" destId="{EF83F320-0944-3346-A23D-6AB5B01A35E5}"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BBA923B8-D326-4631-ABE1-8C5F175FD028}" type="presOf" srcId="{233AFC33-465F-6B4F-82D6-C72A4B6B218F}" destId="{A5B987B1-02A0-8049-B644-9E95CEE16EE4}" srcOrd="0" destOrd="0" presId="urn:microsoft.com/office/officeart/2005/8/layout/hierarchy1"/>
    <dgm:cxn modelId="{F6DAC207-532F-487C-AE18-B701BB780AE5}" type="presOf" srcId="{97380E5A-036B-3E4B-894B-C8B1E9642A87}" destId="{66F50E73-42E6-B745-8DAA-D2E3734E3DB3}" srcOrd="0" destOrd="0" presId="urn:microsoft.com/office/officeart/2005/8/layout/hierarchy1"/>
    <dgm:cxn modelId="{8BBA3C90-7B69-6240-A7BE-2A43F984582C}" srcId="{6EB95FB2-A377-B148-ABB1-12FD90D0B36F}" destId="{741C0A1B-DF76-B04A-BD9F-5B6911AFF0A5}" srcOrd="1" destOrd="0" parTransId="{A4AE3E9A-6956-7042-A2B7-3086E4C0F1BF}" sibTransId="{04BB1A3D-181F-2B4C-8FE1-9B8342A23CA3}"/>
    <dgm:cxn modelId="{110AF50A-1461-46D7-993C-7C561ADDD347}" type="presOf" srcId="{6EB95FB2-A377-B148-ABB1-12FD90D0B36F}" destId="{AFA77B9D-BBA4-4D4C-8802-E230B9C14B71}" srcOrd="0" destOrd="0" presId="urn:microsoft.com/office/officeart/2005/8/layout/hierarchy1"/>
    <dgm:cxn modelId="{BB48F7F8-02B6-4528-A86A-32E1A2E58003}" type="presOf" srcId="{CA03C7E0-CE02-B440-A476-31DC4175BB0C}" destId="{A6A8EAAA-4161-2B45-81B1-0408330C19A2}" srcOrd="0" destOrd="0" presId="urn:microsoft.com/office/officeart/2005/8/layout/hierarchy1"/>
    <dgm:cxn modelId="{5BF73006-DD4B-447E-BCC5-62F218CBE6D7}" type="presOf" srcId="{8BCAC0D6-8BDA-EA4E-95F0-A4A4AAA6FB66}" destId="{99B0971F-30CB-CC48-8F89-D4BC152E5F63}" srcOrd="0" destOrd="0" presId="urn:microsoft.com/office/officeart/2005/8/layout/hierarchy1"/>
    <dgm:cxn modelId="{CE45BEC0-2A10-486E-AF19-FEC49E81172B}" type="presOf" srcId="{740564DB-1C5B-604B-A991-7161B97E3326}" destId="{8AC11CB6-D75C-684B-A8D9-E89149CE522F}" srcOrd="0" destOrd="0" presId="urn:microsoft.com/office/officeart/2005/8/layout/hierarchy1"/>
    <dgm:cxn modelId="{6F98310E-9791-9D45-9268-83E5BD5BB840}" srcId="{740564DB-1C5B-604B-A991-7161B97E3326}" destId="{6EB95FB2-A377-B148-ABB1-12FD90D0B36F}" srcOrd="1" destOrd="0" parTransId="{8BCAC0D6-8BDA-EA4E-95F0-A4A4AAA6FB66}" sibTransId="{103EF801-43DA-6F45-BC8E-21EE29231C1D}"/>
    <dgm:cxn modelId="{21D474B9-71DE-4589-B78B-13BFEE91D7F0}" type="presParOf" srcId="{EF83F320-0944-3346-A23D-6AB5B01A35E5}" destId="{7C1699C5-E37F-A94B-AE9E-A203280F3A9D}" srcOrd="0" destOrd="0" presId="urn:microsoft.com/office/officeart/2005/8/layout/hierarchy1"/>
    <dgm:cxn modelId="{5CB0ECDC-5CFC-49B3-90C4-06FBBBD8FE8D}" type="presParOf" srcId="{7C1699C5-E37F-A94B-AE9E-A203280F3A9D}" destId="{8EECE2AE-DA9A-314F-85D4-DDDEA78EBFC6}" srcOrd="0" destOrd="0" presId="urn:microsoft.com/office/officeart/2005/8/layout/hierarchy1"/>
    <dgm:cxn modelId="{14AAD8C8-4B94-43D3-892A-A5E448D362C2}" type="presParOf" srcId="{8EECE2AE-DA9A-314F-85D4-DDDEA78EBFC6}" destId="{9529414B-210F-3D48-A39E-BB9736EE0D0C}" srcOrd="0" destOrd="0" presId="urn:microsoft.com/office/officeart/2005/8/layout/hierarchy1"/>
    <dgm:cxn modelId="{8E9BD9CE-075B-4590-BA9C-69F7182ACA5E}" type="presParOf" srcId="{8EECE2AE-DA9A-314F-85D4-DDDEA78EBFC6}" destId="{8AC11CB6-D75C-684B-A8D9-E89149CE522F}" srcOrd="1" destOrd="0" presId="urn:microsoft.com/office/officeart/2005/8/layout/hierarchy1"/>
    <dgm:cxn modelId="{77536348-3A71-432A-90A1-41B6C35A4072}" type="presParOf" srcId="{7C1699C5-E37F-A94B-AE9E-A203280F3A9D}" destId="{CA0860F5-DA30-594E-BA61-3ED00D5D3555}" srcOrd="1" destOrd="0" presId="urn:microsoft.com/office/officeart/2005/8/layout/hierarchy1"/>
    <dgm:cxn modelId="{F2141641-D725-4AF5-B17C-F222494831DD}" type="presParOf" srcId="{CA0860F5-DA30-594E-BA61-3ED00D5D3555}" destId="{A6A8EAAA-4161-2B45-81B1-0408330C19A2}" srcOrd="0" destOrd="0" presId="urn:microsoft.com/office/officeart/2005/8/layout/hierarchy1"/>
    <dgm:cxn modelId="{7EAAD1A9-7598-44A8-A884-1FE7F956E8A0}" type="presParOf" srcId="{CA0860F5-DA30-594E-BA61-3ED00D5D3555}" destId="{840541D2-585F-3746-BF34-E5CC9FFC5DBF}" srcOrd="1" destOrd="0" presId="urn:microsoft.com/office/officeart/2005/8/layout/hierarchy1"/>
    <dgm:cxn modelId="{B4748835-4F86-46A5-980B-B9872B3ECFBB}" type="presParOf" srcId="{840541D2-585F-3746-BF34-E5CC9FFC5DBF}" destId="{D907D8EC-AA11-5641-A1CB-6E7B58A72E91}" srcOrd="0" destOrd="0" presId="urn:microsoft.com/office/officeart/2005/8/layout/hierarchy1"/>
    <dgm:cxn modelId="{09D7D409-D331-4714-85F3-A0D08DE263AB}" type="presParOf" srcId="{D907D8EC-AA11-5641-A1CB-6E7B58A72E91}" destId="{9CCBC439-3EA6-1340-8CF2-1FF202293721}" srcOrd="0" destOrd="0" presId="urn:microsoft.com/office/officeart/2005/8/layout/hierarchy1"/>
    <dgm:cxn modelId="{22E0E00B-D256-4BD5-9789-3FEAE2EC2BF7}" type="presParOf" srcId="{D907D8EC-AA11-5641-A1CB-6E7B58A72E91}" destId="{1792E155-AE01-E44F-A1C7-00397CB881E3}" srcOrd="1" destOrd="0" presId="urn:microsoft.com/office/officeart/2005/8/layout/hierarchy1"/>
    <dgm:cxn modelId="{DBA9A1C0-686B-43F8-A72D-1AACBA506B4B}" type="presParOf" srcId="{840541D2-585F-3746-BF34-E5CC9FFC5DBF}" destId="{75471BD8-5F17-0D4A-80A9-E80092D18BCD}" srcOrd="1" destOrd="0" presId="urn:microsoft.com/office/officeart/2005/8/layout/hierarchy1"/>
    <dgm:cxn modelId="{48389099-6FEF-473D-8164-DF8047E6D931}" type="presParOf" srcId="{CA0860F5-DA30-594E-BA61-3ED00D5D3555}" destId="{99B0971F-30CB-CC48-8F89-D4BC152E5F63}" srcOrd="2" destOrd="0" presId="urn:microsoft.com/office/officeart/2005/8/layout/hierarchy1"/>
    <dgm:cxn modelId="{9697025E-6AB8-4DA8-B277-427C930D0BF7}" type="presParOf" srcId="{CA0860F5-DA30-594E-BA61-3ED00D5D3555}" destId="{CF5F2850-8A3C-4242-AF91-BCD799622BC7}" srcOrd="3" destOrd="0" presId="urn:microsoft.com/office/officeart/2005/8/layout/hierarchy1"/>
    <dgm:cxn modelId="{9F4781E9-EBCD-4D9B-A0A2-F7E72CF3C6AE}" type="presParOf" srcId="{CF5F2850-8A3C-4242-AF91-BCD799622BC7}" destId="{81A2F160-AB68-3146-8811-9DE1C3CC4B88}" srcOrd="0" destOrd="0" presId="urn:microsoft.com/office/officeart/2005/8/layout/hierarchy1"/>
    <dgm:cxn modelId="{CF4D5F56-0258-48F8-9066-895038CA2A21}" type="presParOf" srcId="{81A2F160-AB68-3146-8811-9DE1C3CC4B88}" destId="{0B7268E4-A92E-6840-9021-832A441F2FFD}" srcOrd="0" destOrd="0" presId="urn:microsoft.com/office/officeart/2005/8/layout/hierarchy1"/>
    <dgm:cxn modelId="{790F2438-F591-4DD7-96EB-0FC425597998}" type="presParOf" srcId="{81A2F160-AB68-3146-8811-9DE1C3CC4B88}" destId="{AFA77B9D-BBA4-4D4C-8802-E230B9C14B71}" srcOrd="1" destOrd="0" presId="urn:microsoft.com/office/officeart/2005/8/layout/hierarchy1"/>
    <dgm:cxn modelId="{805DE7CF-A819-4865-A71D-61F5450A9BF4}" type="presParOf" srcId="{CF5F2850-8A3C-4242-AF91-BCD799622BC7}" destId="{D9404738-BD83-5E44-A1C3-011981578E41}" srcOrd="1" destOrd="0" presId="urn:microsoft.com/office/officeart/2005/8/layout/hierarchy1"/>
    <dgm:cxn modelId="{3CC0479F-963B-4F16-B7D3-59E328B49E34}" type="presParOf" srcId="{D9404738-BD83-5E44-A1C3-011981578E41}" destId="{66F50E73-42E6-B745-8DAA-D2E3734E3DB3}" srcOrd="0" destOrd="0" presId="urn:microsoft.com/office/officeart/2005/8/layout/hierarchy1"/>
    <dgm:cxn modelId="{1EC5D62A-15F1-4599-BE20-320A68A39AA5}" type="presParOf" srcId="{D9404738-BD83-5E44-A1C3-011981578E41}" destId="{113BFDF2-D5D6-4645-980C-C59FC02F5550}" srcOrd="1" destOrd="0" presId="urn:microsoft.com/office/officeart/2005/8/layout/hierarchy1"/>
    <dgm:cxn modelId="{6E8173DF-7EB6-45DD-82A8-937A25BDAE0A}" type="presParOf" srcId="{113BFDF2-D5D6-4645-980C-C59FC02F5550}" destId="{190C9838-2712-AB48-B1CB-3331F78A2854}" srcOrd="0" destOrd="0" presId="urn:microsoft.com/office/officeart/2005/8/layout/hierarchy1"/>
    <dgm:cxn modelId="{4D2290AC-73D9-4D93-9BCC-95573D7334BE}" type="presParOf" srcId="{190C9838-2712-AB48-B1CB-3331F78A2854}" destId="{E6281B85-34DA-B141-A8FC-98CF9BE689B9}" srcOrd="0" destOrd="0" presId="urn:microsoft.com/office/officeart/2005/8/layout/hierarchy1"/>
    <dgm:cxn modelId="{75D8F4FF-D9BF-479C-B5BA-C4E56E2535C0}" type="presParOf" srcId="{190C9838-2712-AB48-B1CB-3331F78A2854}" destId="{DFA61363-E25C-BD49-85BC-06AA50375E5D}" srcOrd="1" destOrd="0" presId="urn:microsoft.com/office/officeart/2005/8/layout/hierarchy1"/>
    <dgm:cxn modelId="{9B9E5610-FA72-4FF7-8232-F44822CB722C}" type="presParOf" srcId="{113BFDF2-D5D6-4645-980C-C59FC02F5550}" destId="{EBC660D7-CF10-704A-A935-1F7449FB2FF3}" srcOrd="1" destOrd="0" presId="urn:microsoft.com/office/officeart/2005/8/layout/hierarchy1"/>
    <dgm:cxn modelId="{DBB495BB-50C6-46A3-8491-8049D82E2C9A}" type="presParOf" srcId="{D9404738-BD83-5E44-A1C3-011981578E41}" destId="{25309999-2BF9-544B-9A05-922139DA4CA4}" srcOrd="2" destOrd="0" presId="urn:microsoft.com/office/officeart/2005/8/layout/hierarchy1"/>
    <dgm:cxn modelId="{97D18911-96F2-4345-A3C1-C9DA376A2C97}" type="presParOf" srcId="{D9404738-BD83-5E44-A1C3-011981578E41}" destId="{DCDFBF5D-55EB-8A44-8536-1F6871CB7BAE}" srcOrd="3" destOrd="0" presId="urn:microsoft.com/office/officeart/2005/8/layout/hierarchy1"/>
    <dgm:cxn modelId="{43E446A4-931F-434D-A695-730638D4796E}" type="presParOf" srcId="{DCDFBF5D-55EB-8A44-8536-1F6871CB7BAE}" destId="{4A8C4013-7757-F34D-A415-42B0DEEAF761}" srcOrd="0" destOrd="0" presId="urn:microsoft.com/office/officeart/2005/8/layout/hierarchy1"/>
    <dgm:cxn modelId="{5C7E7E18-5C50-480F-9B97-B12A3F921A33}" type="presParOf" srcId="{4A8C4013-7757-F34D-A415-42B0DEEAF761}" destId="{5A03F4AF-861B-154A-B8C7-7CCE384826B1}" srcOrd="0" destOrd="0" presId="urn:microsoft.com/office/officeart/2005/8/layout/hierarchy1"/>
    <dgm:cxn modelId="{865DFFDD-143D-4B32-AE6B-CC857FD6376A}" type="presParOf" srcId="{4A8C4013-7757-F34D-A415-42B0DEEAF761}" destId="{F69E9B7F-3E59-2A42-A6C7-4117D99CC901}" srcOrd="1" destOrd="0" presId="urn:microsoft.com/office/officeart/2005/8/layout/hierarchy1"/>
    <dgm:cxn modelId="{2F5D9F38-11DF-4AA7-8413-E54CF7ADB935}" type="presParOf" srcId="{DCDFBF5D-55EB-8A44-8536-1F6871CB7BAE}" destId="{5E35DCE1-0213-E54B-9353-85B2849C93EC}" srcOrd="1" destOrd="0" presId="urn:microsoft.com/office/officeart/2005/8/layout/hierarchy1"/>
    <dgm:cxn modelId="{C27F65EF-655E-45B4-8427-B5CE9827CC06}" type="presParOf" srcId="{D9404738-BD83-5E44-A1C3-011981578E41}" destId="{F98A81BC-C696-994B-8504-6E480BA86B80}" srcOrd="4" destOrd="0" presId="urn:microsoft.com/office/officeart/2005/8/layout/hierarchy1"/>
    <dgm:cxn modelId="{B297C6A7-AAE1-462B-A573-B626CAE4749F}" type="presParOf" srcId="{D9404738-BD83-5E44-A1C3-011981578E41}" destId="{DD808812-1578-3545-8237-BB513763D97A}" srcOrd="5" destOrd="0" presId="urn:microsoft.com/office/officeart/2005/8/layout/hierarchy1"/>
    <dgm:cxn modelId="{42DFA3A4-1BFA-4F6C-B4A3-6CE4B34E8490}" type="presParOf" srcId="{DD808812-1578-3545-8237-BB513763D97A}" destId="{C45D732D-5ED2-E840-BC2F-9AFBFCC6ECD8}" srcOrd="0" destOrd="0" presId="urn:microsoft.com/office/officeart/2005/8/layout/hierarchy1"/>
    <dgm:cxn modelId="{9F990C6A-DB17-45E6-A878-6F605234FF36}" type="presParOf" srcId="{C45D732D-5ED2-E840-BC2F-9AFBFCC6ECD8}" destId="{263B448D-78CB-1048-B61F-AD2055F61647}" srcOrd="0" destOrd="0" presId="urn:microsoft.com/office/officeart/2005/8/layout/hierarchy1"/>
    <dgm:cxn modelId="{1172519B-703F-4B72-ACD5-B5C2CBCE1BA3}" type="presParOf" srcId="{C45D732D-5ED2-E840-BC2F-9AFBFCC6ECD8}" destId="{A5B987B1-02A0-8049-B644-9E95CEE16EE4}" srcOrd="1" destOrd="0" presId="urn:microsoft.com/office/officeart/2005/8/layout/hierarchy1"/>
    <dgm:cxn modelId="{6471C69C-39BC-4227-9E42-5B5F53607263}"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carrier</a:t>
          </a:r>
        </a:p>
      </dgm:t>
    </dgm:pt>
    <dgm:pt modelId="{C27B35A5-63DC-9244-B886-EB683549C078}" cxnId="{5A125B17-FC21-494E-90C1-C0BCEEE42B62}" type="parTrans">
      <dgm:prSet/>
      <dgm:spPr/>
      <dgm:t>
        <a:bodyPr/>
        <a:lstStyle/>
        <a:p>
          <a:endParaRPr lang="en-US"/>
        </a:p>
      </dgm:t>
    </dgm:pt>
    <dgm:pt modelId="{C16E0F7E-FBEB-6B45-847A-7F4A6321EE0F}" cxnId="{5A125B17-FC21-494E-90C1-C0BCEEE42B62}" type="sibTrans">
      <dgm:prSet/>
      <dgm:spPr/>
      <dgm:t>
        <a:bodyPr/>
        <a:lstStyle/>
        <a:p>
          <a:endParaRPr lang="en-US"/>
        </a:p>
      </dgm:t>
    </dgm:pt>
    <dgm:pt modelId="{2581E4EA-FDAE-664A-A356-58359BEDEF1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networking facility that provides connectivity and transport of cloud services between cloud consumers and CPs</a:t>
          </a:r>
        </a:p>
      </dgm:t>
    </dgm:pt>
    <dgm:pt modelId="{77431F5E-6AD6-004A-9E6F-C494B3E0419E}" cxnId="{3355CE93-AEDC-7E41-8425-CD2BAF2D3FAE}" type="parTrans">
      <dgm:prSet/>
      <dgm:spPr/>
      <dgm:t>
        <a:bodyPr/>
        <a:lstStyle/>
        <a:p>
          <a:endParaRPr lang="en-US"/>
        </a:p>
      </dgm:t>
    </dgm:pt>
    <dgm:pt modelId="{45B2DEC8-230E-8F43-BE7F-95016C499571}" cxnId="{3355CE93-AEDC-7E41-8425-CD2BAF2D3FAE}" type="sibTrans">
      <dgm:prSet/>
      <dgm:spPr/>
      <dgm:t>
        <a:bodyPr/>
        <a:lstStyle/>
        <a:p>
          <a:endParaRPr lang="en-US"/>
        </a:p>
      </dgm:t>
    </dgm:pt>
    <dgm:pt modelId="{E294FB2E-4F25-D64F-A3B1-F04B657EA1AB}">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broker</a:t>
          </a:r>
        </a:p>
      </dgm:t>
    </dgm:pt>
    <dgm:pt modelId="{C050D1A8-4630-6440-AFBD-FCF765C4D007}" cxnId="{5455F46F-85D8-A44F-A213-424F9BC5D90E}" type="parTrans">
      <dgm:prSet/>
      <dgm:spPr/>
      <dgm:t>
        <a:bodyPr/>
        <a:lstStyle/>
        <a:p>
          <a:endParaRPr lang="en-US"/>
        </a:p>
      </dgm:t>
    </dgm:pt>
    <dgm:pt modelId="{8197594F-C890-4F41-B447-A43668B4B179}" cxnId="{5455F46F-85D8-A44F-A213-424F9BC5D90E}" type="sibTrans">
      <dgm:prSet/>
      <dgm:spPr/>
      <dgm:t>
        <a:bodyPr/>
        <a:lstStyle/>
        <a:p>
          <a:endParaRPr lang="en-US"/>
        </a:p>
      </dgm:t>
    </dgm:pt>
    <dgm:pt modelId="{A78FDCBE-CD49-A942-8FF2-A3E6743FA9B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Useful when cloud services are too complex for a cloud consumer to easily manage</a:t>
          </a:r>
        </a:p>
      </dgm:t>
    </dgm:pt>
    <dgm:pt modelId="{53DC4D6E-CF0A-DD45-B6C1-52E2BF5B4329}" cxnId="{B36D0F2F-A2AB-9D48-AC63-ADA2AA4D4666}" type="parTrans">
      <dgm:prSet/>
      <dgm:spPr/>
      <dgm:t>
        <a:bodyPr/>
        <a:lstStyle/>
        <a:p>
          <a:endParaRPr lang="en-US"/>
        </a:p>
      </dgm:t>
    </dgm:pt>
    <dgm:pt modelId="{B92EC444-D756-A246-B2D8-4EEEF3562D3A}" cxnId="{B36D0F2F-A2AB-9D48-AC63-ADA2AA4D4666}" type="sibTrans">
      <dgm:prSet/>
      <dgm:spPr/>
      <dgm:t>
        <a:bodyPr/>
        <a:lstStyle/>
        <a:p>
          <a:endParaRPr lang="en-US"/>
        </a:p>
      </dgm:t>
    </dgm:pt>
    <dgm:pt modelId="{9F0BEB30-F99C-F748-8A4D-ADBA305AA79D}">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Three areas of support can be offered by a cloud broker:</a:t>
          </a:r>
        </a:p>
      </dgm:t>
    </dgm:pt>
    <dgm:pt modelId="{753F7EEC-9F1B-4742-AAD5-6AF3DC39C640}" cxnId="{8FAE8D77-66ED-0841-B660-C46259146274}" type="parTrans">
      <dgm:prSet/>
      <dgm:spPr/>
      <dgm:t>
        <a:bodyPr/>
        <a:lstStyle/>
        <a:p>
          <a:endParaRPr lang="en-US"/>
        </a:p>
      </dgm:t>
    </dgm:pt>
    <dgm:pt modelId="{EB219461-B4FC-FC43-B962-1750D296FAA0}" cxnId="{8FAE8D77-66ED-0841-B660-C46259146274}" type="sibTrans">
      <dgm:prSet/>
      <dgm:spPr/>
      <dgm:t>
        <a:bodyPr/>
        <a:lstStyle/>
        <a:p>
          <a:endParaRPr lang="en-US"/>
        </a:p>
      </dgm:t>
    </dgm:pt>
    <dgm:pt modelId="{15C06257-E7A3-1644-A93A-8712A2EAE7A3}">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intermediation</a:t>
          </a:r>
        </a:p>
      </dgm:t>
    </dgm:pt>
    <dgm:pt modelId="{C31A35F8-CB46-9741-AF3A-8773DCFC214E}" cxnId="{CDD6B214-649B-CF4F-A3F3-CBAF9664BC3D}" type="parTrans">
      <dgm:prSet/>
      <dgm:spPr/>
      <dgm:t>
        <a:bodyPr/>
        <a:lstStyle/>
        <a:p>
          <a:endParaRPr lang="en-US"/>
        </a:p>
      </dgm:t>
    </dgm:pt>
    <dgm:pt modelId="{BA590180-1246-264D-B3B8-2D8E2932F368}" cxnId="{CDD6B214-649B-CF4F-A3F3-CBAF9664BC3D}" type="sibTrans">
      <dgm:prSet/>
      <dgm:spPr/>
      <dgm:t>
        <a:bodyPr/>
        <a:lstStyle/>
        <a:p>
          <a:endParaRPr lang="en-US"/>
        </a:p>
      </dgm:t>
    </dgm:pt>
    <dgm:pt modelId="{0299372F-0672-D440-B130-28AE8BE5C241}">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Value-added services such as identity management, performance reporting, and enhanced security</a:t>
          </a:r>
        </a:p>
      </dgm:t>
    </dgm:pt>
    <dgm:pt modelId="{E7476DCF-49D6-4C4B-B9E2-43FB9BDC6DCC}" cxnId="{F26E017B-0D9D-1849-B53B-A7F29869A76A}" type="parTrans">
      <dgm:prSet/>
      <dgm:spPr/>
      <dgm:t>
        <a:bodyPr/>
        <a:lstStyle/>
        <a:p>
          <a:endParaRPr lang="en-US"/>
        </a:p>
      </dgm:t>
    </dgm:pt>
    <dgm:pt modelId="{45C502A0-18DE-3C43-8F78-EABAC0587664}" cxnId="{F26E017B-0D9D-1849-B53B-A7F29869A76A}" type="sibTrans">
      <dgm:prSet/>
      <dgm:spPr/>
      <dgm:t>
        <a:bodyPr/>
        <a:lstStyle/>
        <a:p>
          <a:endParaRPr lang="en-US"/>
        </a:p>
      </dgm:t>
    </dgm:pt>
    <dgm:pt modelId="{8A5E8C04-4955-9D49-8CD5-E08958D1E526}">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aggregation</a:t>
          </a:r>
        </a:p>
      </dgm:t>
    </dgm:pt>
    <dgm:pt modelId="{64430CE3-FEB9-C742-B899-AC46BC70E38B}" cxnId="{9673CEE8-8197-2444-AC85-E2AC0E7FDAEA}" type="parTrans">
      <dgm:prSet/>
      <dgm:spPr/>
      <dgm:t>
        <a:bodyPr/>
        <a:lstStyle/>
        <a:p>
          <a:endParaRPr lang="en-US"/>
        </a:p>
      </dgm:t>
    </dgm:pt>
    <dgm:pt modelId="{98C8A12D-A092-8244-9A72-44BA5A3E617C}" cxnId="{9673CEE8-8197-2444-AC85-E2AC0E7FDAEA}" type="sibTrans">
      <dgm:prSet/>
      <dgm:spPr/>
      <dgm:t>
        <a:bodyPr/>
        <a:lstStyle/>
        <a:p>
          <a:endParaRPr lang="en-US"/>
        </a:p>
      </dgm:t>
    </dgm:pt>
    <dgm:pt modelId="{28CE450E-D07B-6B4B-9A21-029A4197631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The broker combines multiple cloud services to meet consumer needs not specifically addressed by a single CP, or to optimize performance or minimize cost</a:t>
          </a:r>
        </a:p>
      </dgm:t>
    </dgm:pt>
    <dgm:pt modelId="{786EE1AE-AB09-8F43-B7E2-617680842E5D}" cxnId="{A8521D47-EC03-2244-9CB0-3A1A69F630E0}" type="parTrans">
      <dgm:prSet/>
      <dgm:spPr/>
      <dgm:t>
        <a:bodyPr/>
        <a:lstStyle/>
        <a:p>
          <a:endParaRPr lang="en-US"/>
        </a:p>
      </dgm:t>
    </dgm:pt>
    <dgm:pt modelId="{D82846FF-4A19-C441-B031-BFFCD35F66CE}" cxnId="{A8521D47-EC03-2244-9CB0-3A1A69F630E0}" type="sibTrans">
      <dgm:prSet/>
      <dgm:spPr/>
      <dgm:t>
        <a:bodyPr/>
        <a:lstStyle/>
        <a:p>
          <a:endParaRPr lang="en-US"/>
        </a:p>
      </dgm:t>
    </dgm:pt>
    <dgm:pt modelId="{FDFD18C5-21A1-9948-A39E-F327A5460F3E}">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arbitrage</a:t>
          </a:r>
        </a:p>
      </dgm:t>
    </dgm:pt>
    <dgm:pt modelId="{FEC81C86-A8DE-BF45-A5A9-C1220917F411}" cxnId="{96B79F92-0D0E-9741-A35F-617A02D5D561}" type="parTrans">
      <dgm:prSet/>
      <dgm:spPr/>
      <dgm:t>
        <a:bodyPr/>
        <a:lstStyle/>
        <a:p>
          <a:endParaRPr lang="en-US"/>
        </a:p>
      </dgm:t>
    </dgm:pt>
    <dgm:pt modelId="{1881A6F8-3FD5-5344-91FA-D54E6B0E4BDF}" cxnId="{96B79F92-0D0E-9741-A35F-617A02D5D561}" type="sibTrans">
      <dgm:prSet/>
      <dgm:spPr/>
      <dgm:t>
        <a:bodyPr/>
        <a:lstStyle/>
        <a:p>
          <a:endParaRPr lang="en-US"/>
        </a:p>
      </dgm:t>
    </dgm:pt>
    <dgm:pt modelId="{443776A3-26DB-1547-B75F-39C088414B5C}">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broker has the flexibility to choose services from multiple agencies</a:t>
          </a:r>
        </a:p>
      </dgm:t>
    </dgm:pt>
    <dgm:pt modelId="{D7DFF0F8-0EB7-D745-B4DD-A75995D64F6E}" cxnId="{16B4063E-6051-5841-AD16-CA66C201CB67}" type="parTrans">
      <dgm:prSet/>
      <dgm:spPr/>
      <dgm:t>
        <a:bodyPr/>
        <a:lstStyle/>
        <a:p>
          <a:endParaRPr lang="en-US"/>
        </a:p>
      </dgm:t>
    </dgm:pt>
    <dgm:pt modelId="{98688E81-44C3-FA4D-8554-16A7191C9904}" cxnId="{16B4063E-6051-5841-AD16-CA66C201CB67}" type="sibTrans">
      <dgm:prSet/>
      <dgm:spPr/>
      <dgm:t>
        <a:bodyPr/>
        <a:lstStyle/>
        <a:p>
          <a:endParaRPr lang="en-US"/>
        </a:p>
      </dgm:t>
    </dgm:pt>
    <dgm:pt modelId="{198FC47F-2CDA-0444-88A5-A1E62BCB1FFA}">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auditor</a:t>
          </a:r>
        </a:p>
      </dgm:t>
    </dgm:pt>
    <dgm:pt modelId="{B7C0EDD9-AD68-854D-814F-5D03CEDBB6C5}" cxnId="{DF30219A-F8DE-094F-9DFE-A5A3AA2F41DB}" type="parTrans">
      <dgm:prSet/>
      <dgm:spPr/>
      <dgm:t>
        <a:bodyPr/>
        <a:lstStyle/>
        <a:p>
          <a:endParaRPr lang="en-US"/>
        </a:p>
      </dgm:t>
    </dgm:pt>
    <dgm:pt modelId="{3187B11D-C104-D24C-9C2D-8A4BC25F78AA}" cxnId="{DF30219A-F8DE-094F-9DFE-A5A3AA2F41DB}" type="sibTrans">
      <dgm:prSet/>
      <dgm:spPr/>
      <dgm:t>
        <a:bodyPr/>
        <a:lstStyle/>
        <a:p>
          <a:endParaRPr lang="en-US"/>
        </a:p>
      </dgm:t>
    </dgm:pt>
    <dgm:pt modelId="{16569B39-AD42-044E-BF5F-FB03D0234FF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An independent entity that can assure that the CP conforms to a set of standards</a:t>
          </a:r>
        </a:p>
      </dgm:t>
    </dgm:pt>
    <dgm:pt modelId="{0FCA78F4-4C53-274E-AEAF-EA8F5408CAB9}" cxnId="{D9D91177-004D-3A45-BC88-3EF72FD03477}" type="parTrans">
      <dgm:prSet/>
      <dgm:spPr/>
      <dgm:t>
        <a:bodyPr/>
        <a:lstStyle/>
        <a:p>
          <a:endParaRPr lang="en-US"/>
        </a:p>
      </dgm:t>
    </dgm:pt>
    <dgm:pt modelId="{395D95A6-FE1D-9041-81AE-79ED3513DF70}" cxnId="{D9D91177-004D-3A45-BC88-3EF72FD03477}" type="sibTrans">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68012" custLinFactNeighborY="2898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DF30219A-F8DE-094F-9DFE-A5A3AA2F41DB}" srcId="{FE9E72E6-1C94-FF45-AA1E-B2E5B39BBA4E}" destId="{198FC47F-2CDA-0444-88A5-A1E62BCB1FFA}" srcOrd="2" destOrd="0" parTransId="{B7C0EDD9-AD68-854D-814F-5D03CEDBB6C5}" sibTransId="{3187B11D-C104-D24C-9C2D-8A4BC25F78AA}"/>
    <dgm:cxn modelId="{F26E017B-0D9D-1849-B53B-A7F29869A76A}" srcId="{15C06257-E7A3-1644-A93A-8712A2EAE7A3}" destId="{0299372F-0672-D440-B130-28AE8BE5C241}" srcOrd="0" destOrd="0" parTransId="{E7476DCF-49D6-4C4B-B9E2-43FB9BDC6DCC}" sibTransId="{45C502A0-18DE-3C43-8F78-EABAC0587664}"/>
    <dgm:cxn modelId="{13DB04EA-54B1-44A3-9AD0-23FC3C88C9F4}" type="presOf" srcId="{8A5E8C04-4955-9D49-8CD5-E08958D1E526}" destId="{561863C0-0515-7243-9EE7-35899AA684AB}" srcOrd="0" destOrd="5" presId="urn:microsoft.com/office/officeart/2005/8/layout/default"/>
    <dgm:cxn modelId="{96B79F92-0D0E-9741-A35F-617A02D5D561}" srcId="{9F0BEB30-F99C-F748-8A4D-ADBA305AA79D}" destId="{FDFD18C5-21A1-9948-A39E-F327A5460F3E}" srcOrd="2" destOrd="0" parTransId="{FEC81C86-A8DE-BF45-A5A9-C1220917F411}" sibTransId="{1881A6F8-3FD5-5344-91FA-D54E6B0E4BDF}"/>
    <dgm:cxn modelId="{A5702709-2681-43FD-BDC6-94DF32CB12A3}" type="presOf" srcId="{E294FB2E-4F25-D64F-A3B1-F04B657EA1AB}" destId="{561863C0-0515-7243-9EE7-35899AA684AB}" srcOrd="0" destOrd="0" presId="urn:microsoft.com/office/officeart/2005/8/layout/default"/>
    <dgm:cxn modelId="{1A5F99E3-EB3D-4E91-BABF-45CC2DE3FCDB}" type="presOf" srcId="{0299372F-0672-D440-B130-28AE8BE5C241}" destId="{561863C0-0515-7243-9EE7-35899AA684AB}" srcOrd="0" destOrd="4" presId="urn:microsoft.com/office/officeart/2005/8/layout/default"/>
    <dgm:cxn modelId="{5A125B17-FC21-494E-90C1-C0BCEEE42B62}" srcId="{FE9E72E6-1C94-FF45-AA1E-B2E5B39BBA4E}" destId="{FA3E85ED-D1A6-A64F-BF7F-53045EF34C66}" srcOrd="0" destOrd="0" parTransId="{C27B35A5-63DC-9244-B886-EB683549C078}" sibTransId="{C16E0F7E-FBEB-6B45-847A-7F4A6321EE0F}"/>
    <dgm:cxn modelId="{B36D0F2F-A2AB-9D48-AC63-ADA2AA4D4666}" srcId="{E294FB2E-4F25-D64F-A3B1-F04B657EA1AB}" destId="{A78FDCBE-CD49-A942-8FF2-A3E6743FA9B0}" srcOrd="0" destOrd="0" parTransId="{53DC4D6E-CF0A-DD45-B6C1-52E2BF5B4329}" sibTransId="{B92EC444-D756-A246-B2D8-4EEEF3562D3A}"/>
    <dgm:cxn modelId="{3355CE93-AEDC-7E41-8425-CD2BAF2D3FAE}" srcId="{FA3E85ED-D1A6-A64F-BF7F-53045EF34C66}" destId="{2581E4EA-FDAE-664A-A356-58359BEDEF15}" srcOrd="0" destOrd="0" parTransId="{77431F5E-6AD6-004A-9E6F-C494B3E0419E}" sibTransId="{45B2DEC8-230E-8F43-BE7F-95016C499571}"/>
    <dgm:cxn modelId="{B85D7690-CA03-4C80-988E-3C7950F02532}" type="presOf" srcId="{2581E4EA-FDAE-664A-A356-58359BEDEF15}" destId="{8870ABD5-8B7B-5442-B23F-8F5E2D1FDF2E}" srcOrd="0" destOrd="1" presId="urn:microsoft.com/office/officeart/2005/8/layout/default"/>
    <dgm:cxn modelId="{49E16F34-7A0E-4D58-B413-6C23EEB4FD79}" type="presOf" srcId="{FDFD18C5-21A1-9948-A39E-F327A5460F3E}" destId="{561863C0-0515-7243-9EE7-35899AA684AB}" srcOrd="0" destOrd="7" presId="urn:microsoft.com/office/officeart/2005/8/layout/default"/>
    <dgm:cxn modelId="{F2CDF54C-C49C-4004-895F-26242A5CE8A1}" type="presOf" srcId="{9F0BEB30-F99C-F748-8A4D-ADBA305AA79D}" destId="{561863C0-0515-7243-9EE7-35899AA684AB}" srcOrd="0" destOrd="2" presId="urn:microsoft.com/office/officeart/2005/8/layout/default"/>
    <dgm:cxn modelId="{EA53387A-A56D-49CA-9051-B76A6C0B39CE}" type="presOf" srcId="{28CE450E-D07B-6B4B-9A21-029A41976310}" destId="{561863C0-0515-7243-9EE7-35899AA684AB}" srcOrd="0" destOrd="6" presId="urn:microsoft.com/office/officeart/2005/8/layout/default"/>
    <dgm:cxn modelId="{8AE402D7-49BB-4E44-B33D-F7A3B8E43A0D}" type="presOf" srcId="{443776A3-26DB-1547-B75F-39C088414B5C}" destId="{561863C0-0515-7243-9EE7-35899AA684AB}" srcOrd="0" destOrd="8" presId="urn:microsoft.com/office/officeart/2005/8/layout/default"/>
    <dgm:cxn modelId="{B9FC01EC-2B19-45F1-A423-611392BEE2F6}" type="presOf" srcId="{198FC47F-2CDA-0444-88A5-A1E62BCB1FFA}" destId="{F857DD8E-49BC-E14E-B63A-D1F51567791C}" srcOrd="0" destOrd="0" presId="urn:microsoft.com/office/officeart/2005/8/layout/default"/>
    <dgm:cxn modelId="{2F8394A9-5FDD-4430-8331-C3A36D816E2C}" type="presOf" srcId="{FE9E72E6-1C94-FF45-AA1E-B2E5B39BBA4E}" destId="{93C889D2-1F43-5D4D-9F4C-A92D9CB36DAE}" srcOrd="0" destOrd="0" presId="urn:microsoft.com/office/officeart/2005/8/layout/default"/>
    <dgm:cxn modelId="{5455F46F-85D8-A44F-A213-424F9BC5D90E}" srcId="{FE9E72E6-1C94-FF45-AA1E-B2E5B39BBA4E}" destId="{E294FB2E-4F25-D64F-A3B1-F04B657EA1AB}" srcOrd="1" destOrd="0" parTransId="{C050D1A8-4630-6440-AFBD-FCF765C4D007}" sibTransId="{8197594F-C890-4F41-B447-A43668B4B179}"/>
    <dgm:cxn modelId="{9673CEE8-8197-2444-AC85-E2AC0E7FDAEA}" srcId="{9F0BEB30-F99C-F748-8A4D-ADBA305AA79D}" destId="{8A5E8C04-4955-9D49-8CD5-E08958D1E526}" srcOrd="1" destOrd="0" parTransId="{64430CE3-FEB9-C742-B899-AC46BC70E38B}" sibTransId="{98C8A12D-A092-8244-9A72-44BA5A3E617C}"/>
    <dgm:cxn modelId="{9541227D-A6B9-4031-903A-0287EB66E07A}" type="presOf" srcId="{A78FDCBE-CD49-A942-8FF2-A3E6743FA9B0}" destId="{561863C0-0515-7243-9EE7-35899AA684AB}" srcOrd="0" destOrd="1" presId="urn:microsoft.com/office/officeart/2005/8/layout/default"/>
    <dgm:cxn modelId="{A8521D47-EC03-2244-9CB0-3A1A69F630E0}" srcId="{8A5E8C04-4955-9D49-8CD5-E08958D1E526}" destId="{28CE450E-D07B-6B4B-9A21-029A41976310}" srcOrd="0" destOrd="0" parTransId="{786EE1AE-AB09-8F43-B7E2-617680842E5D}" sibTransId="{D82846FF-4A19-C441-B031-BFFCD35F66CE}"/>
    <dgm:cxn modelId="{470B646F-0030-4CEF-9E2B-383516F892E4}" type="presOf" srcId="{FA3E85ED-D1A6-A64F-BF7F-53045EF34C66}" destId="{8870ABD5-8B7B-5442-B23F-8F5E2D1FDF2E}" srcOrd="0" destOrd="0" presId="urn:microsoft.com/office/officeart/2005/8/layout/default"/>
    <dgm:cxn modelId="{8FAE8D77-66ED-0841-B660-C46259146274}" srcId="{E294FB2E-4F25-D64F-A3B1-F04B657EA1AB}" destId="{9F0BEB30-F99C-F748-8A4D-ADBA305AA79D}" srcOrd="1" destOrd="0" parTransId="{753F7EEC-9F1B-4742-AAD5-6AF3DC39C640}" sibTransId="{EB219461-B4FC-FC43-B962-1750D296FAA0}"/>
    <dgm:cxn modelId="{D9D91177-004D-3A45-BC88-3EF72FD03477}" srcId="{198FC47F-2CDA-0444-88A5-A1E62BCB1FFA}" destId="{16569B39-AD42-044E-BF5F-FB03D0234FF5}" srcOrd="0" destOrd="0" parTransId="{0FCA78F4-4C53-274E-AEAF-EA8F5408CAB9}" sibTransId="{395D95A6-FE1D-9041-81AE-79ED3513DF70}"/>
    <dgm:cxn modelId="{16B4063E-6051-5841-AD16-CA66C201CB67}" srcId="{FDFD18C5-21A1-9948-A39E-F327A5460F3E}" destId="{443776A3-26DB-1547-B75F-39C088414B5C}" srcOrd="0" destOrd="0" parTransId="{D7DFF0F8-0EB7-D745-B4DD-A75995D64F6E}" sibTransId="{98688E81-44C3-FA4D-8554-16A7191C9904}"/>
    <dgm:cxn modelId="{9D41791D-FCA9-4402-87B6-920B09DE32DD}" type="presOf" srcId="{16569B39-AD42-044E-BF5F-FB03D0234FF5}" destId="{F857DD8E-49BC-E14E-B63A-D1F51567791C}" srcOrd="0" destOrd="1" presId="urn:microsoft.com/office/officeart/2005/8/layout/default"/>
    <dgm:cxn modelId="{CDD6B214-649B-CF4F-A3F3-CBAF9664BC3D}" srcId="{9F0BEB30-F99C-F748-8A4D-ADBA305AA79D}" destId="{15C06257-E7A3-1644-A93A-8712A2EAE7A3}" srcOrd="0" destOrd="0" parTransId="{C31A35F8-CB46-9741-AF3A-8773DCFC214E}" sibTransId="{BA590180-1246-264D-B3B8-2D8E2932F368}"/>
    <dgm:cxn modelId="{B225AC9D-A4F1-4082-98E1-965B19BE3DB2}" type="presOf" srcId="{15C06257-E7A3-1644-A93A-8712A2EAE7A3}" destId="{561863C0-0515-7243-9EE7-35899AA684AB}" srcOrd="0" destOrd="3" presId="urn:microsoft.com/office/officeart/2005/8/layout/default"/>
    <dgm:cxn modelId="{DCB5A666-5B59-4170-A94A-6AFACF8C056A}" type="presParOf" srcId="{93C889D2-1F43-5D4D-9F4C-A92D9CB36DAE}" destId="{8870ABD5-8B7B-5442-B23F-8F5E2D1FDF2E}" srcOrd="0" destOrd="0" presId="urn:microsoft.com/office/officeart/2005/8/layout/default"/>
    <dgm:cxn modelId="{846EB3EE-94BB-49D5-B38F-636BB1EE915D}" type="presParOf" srcId="{93C889D2-1F43-5D4D-9F4C-A92D9CB36DAE}" destId="{74F26B8C-18CB-C142-9EAE-69212C1F1D7C}" srcOrd="1" destOrd="0" presId="urn:microsoft.com/office/officeart/2005/8/layout/default"/>
    <dgm:cxn modelId="{8296D35F-02A9-4DEB-8456-6156D68BEE2E}" type="presParOf" srcId="{93C889D2-1F43-5D4D-9F4C-A92D9CB36DAE}" destId="{561863C0-0515-7243-9EE7-35899AA684AB}" srcOrd="2" destOrd="0" presId="urn:microsoft.com/office/officeart/2005/8/layout/default"/>
    <dgm:cxn modelId="{B3B2FB45-0465-462A-A199-E5C3CC25D47E}" type="presParOf" srcId="{93C889D2-1F43-5D4D-9F4C-A92D9CB36DAE}" destId="{D7811F5A-A32C-574B-A128-6FE1DE536F26}" srcOrd="3" destOrd="0" presId="urn:microsoft.com/office/officeart/2005/8/layout/default"/>
    <dgm:cxn modelId="{D974631B-62F9-40A0-9199-A9EF45B5728F}"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86BA2F-7FC4-3543-9529-FCD9D5F8C7D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686D35F-93D0-1343-B6C0-EA4B4F82A73B}">
      <dgm:prSet phldrT="[Text]"/>
      <dgm:spPr/>
      <dgm:t>
        <a:bodyPr/>
        <a:lstStyle/>
        <a:p>
          <a:r>
            <a:rPr lang="en-US" b="1" i="0" dirty="0">
              <a:solidFill>
                <a:schemeClr val="tx1"/>
              </a:solidFill>
            </a:rPr>
            <a:t>Multi-instance model</a:t>
          </a:r>
        </a:p>
      </dgm:t>
    </dgm:pt>
    <dgm:pt modelId="{9405221B-CE54-4A46-A2E9-11D7D840019B}" cxnId="{4C1A7C67-4F61-CA49-A1A7-1003A5D7E310}" type="parTrans">
      <dgm:prSet/>
      <dgm:spPr/>
      <dgm:t>
        <a:bodyPr/>
        <a:lstStyle/>
        <a:p>
          <a:endParaRPr lang="en-US"/>
        </a:p>
      </dgm:t>
    </dgm:pt>
    <dgm:pt modelId="{B54203DF-C3CE-1A46-9DAD-70101D5401F4}" cxnId="{4C1A7C67-4F61-CA49-A1A7-1003A5D7E310}" type="sibTrans">
      <dgm:prSet/>
      <dgm:spPr/>
      <dgm:t>
        <a:bodyPr/>
        <a:lstStyle/>
        <a:p>
          <a:endParaRPr lang="en-US"/>
        </a:p>
      </dgm:t>
    </dgm:pt>
    <dgm:pt modelId="{F7FE76E0-1DEE-004F-A924-5BA037375276}">
      <dgm:prSet/>
      <dgm:spPr/>
      <dgm:t>
        <a:bodyPr/>
        <a:lstStyle/>
        <a:p>
          <a:r>
            <a:rPr lang="en-US" dirty="0">
              <a:solidFill>
                <a:schemeClr val="tx2">
                  <a:lumMod val="10000"/>
                </a:schemeClr>
              </a:solidFill>
            </a:rPr>
            <a:t>Provides a unique Database Management-System (DBMS) running on a virtual machine instance for each cloud subscriber</a:t>
          </a:r>
        </a:p>
      </dgm:t>
    </dgm:pt>
    <dgm:pt modelId="{1BE5CDEA-5615-274B-90D5-486EAE71F898}" cxnId="{6FC2D979-DAE2-B542-BB75-24DE722EEE16}" type="parTrans">
      <dgm:prSet/>
      <dgm:spPr/>
      <dgm:t>
        <a:bodyPr/>
        <a:lstStyle/>
        <a:p>
          <a:endParaRPr lang="en-US"/>
        </a:p>
      </dgm:t>
    </dgm:pt>
    <dgm:pt modelId="{BC6B2323-66E4-554A-9C83-B434A16AF7B7}" cxnId="{6FC2D979-DAE2-B542-BB75-24DE722EEE16}" type="sibTrans">
      <dgm:prSet/>
      <dgm:spPr/>
      <dgm:t>
        <a:bodyPr/>
        <a:lstStyle/>
        <a:p>
          <a:endParaRPr lang="en-US"/>
        </a:p>
      </dgm:t>
    </dgm:pt>
    <dgm:pt modelId="{73107AE3-41D0-C744-A75B-3ED54EE8DA40}">
      <dgm:prSet/>
      <dgm:spPr/>
      <dgm:t>
        <a:bodyPr/>
        <a:lstStyle/>
        <a:p>
          <a:r>
            <a:rPr lang="en-US" dirty="0">
              <a:solidFill>
                <a:schemeClr val="tx2">
                  <a:lumMod val="10000"/>
                </a:schemeClr>
              </a:solidFill>
            </a:rPr>
            <a:t>This gives the subscriber complete control over role definition, user authorization, and other administrative tasks related to security</a:t>
          </a:r>
        </a:p>
      </dgm:t>
    </dgm:pt>
    <dgm:pt modelId="{8701A086-1EAD-A444-B96D-077E00BAB355}" cxnId="{0817F8C0-D5E4-9F48-B51A-29EDE8C3BF95}" type="parTrans">
      <dgm:prSet/>
      <dgm:spPr/>
      <dgm:t>
        <a:bodyPr/>
        <a:lstStyle/>
        <a:p>
          <a:endParaRPr lang="en-US"/>
        </a:p>
      </dgm:t>
    </dgm:pt>
    <dgm:pt modelId="{9F900D66-7816-6640-AD6C-C386F1E01DBE}" cxnId="{0817F8C0-D5E4-9F48-B51A-29EDE8C3BF95}" type="sibTrans">
      <dgm:prSet/>
      <dgm:spPr/>
      <dgm:t>
        <a:bodyPr/>
        <a:lstStyle/>
        <a:p>
          <a:endParaRPr lang="en-US"/>
        </a:p>
      </dgm:t>
    </dgm:pt>
    <dgm:pt modelId="{FC907613-E1F2-0144-AFCA-386C844B2A12}">
      <dgm:prSet/>
      <dgm:spPr/>
      <dgm:t>
        <a:bodyPr/>
        <a:lstStyle/>
        <a:p>
          <a:r>
            <a:rPr lang="en-US" b="1" i="0" dirty="0">
              <a:solidFill>
                <a:schemeClr val="tx1"/>
              </a:solidFill>
            </a:rPr>
            <a:t>Multi-tenant model</a:t>
          </a:r>
        </a:p>
      </dgm:t>
    </dgm:pt>
    <dgm:pt modelId="{D28EC172-E386-6848-AA32-9FF5A138E6C2}" cxnId="{B1C01722-C7A9-9442-8655-A9532DB01048}" type="parTrans">
      <dgm:prSet/>
      <dgm:spPr/>
      <dgm:t>
        <a:bodyPr/>
        <a:lstStyle/>
        <a:p>
          <a:endParaRPr lang="en-US"/>
        </a:p>
      </dgm:t>
    </dgm:pt>
    <dgm:pt modelId="{54923525-9297-3D44-AC6C-61492EA2E9CD}" cxnId="{B1C01722-C7A9-9442-8655-A9532DB01048}" type="sibTrans">
      <dgm:prSet/>
      <dgm:spPr/>
      <dgm:t>
        <a:bodyPr/>
        <a:lstStyle/>
        <a:p>
          <a:endParaRPr lang="en-US"/>
        </a:p>
      </dgm:t>
    </dgm:pt>
    <dgm:pt modelId="{0430B2D8-55E9-4146-AABB-980B15F3B65C}">
      <dgm:prSet/>
      <dgm:spPr/>
      <dgm:t>
        <a:bodyPr/>
        <a:lstStyle/>
        <a:p>
          <a:r>
            <a:rPr lang="en-US" dirty="0">
              <a:solidFill>
                <a:schemeClr val="tx2">
                  <a:lumMod val="10000"/>
                </a:schemeClr>
              </a:solidFill>
            </a:rPr>
            <a:t>Provides a predefined environment for the cloud subscriber that is shared with other tenants, typically through tagging data with a subscriber identifier </a:t>
          </a:r>
        </a:p>
      </dgm:t>
    </dgm:pt>
    <dgm:pt modelId="{668AC87D-C231-684B-8ED8-22E62EC99E16}" cxnId="{1DB21004-6D89-9A49-B617-308C02E55067}" type="parTrans">
      <dgm:prSet/>
      <dgm:spPr/>
      <dgm:t>
        <a:bodyPr/>
        <a:lstStyle/>
        <a:p>
          <a:endParaRPr lang="en-US"/>
        </a:p>
      </dgm:t>
    </dgm:pt>
    <dgm:pt modelId="{FA466C26-F64D-124C-BACF-EB617426A716}" cxnId="{1DB21004-6D89-9A49-B617-308C02E55067}" type="sibTrans">
      <dgm:prSet/>
      <dgm:spPr/>
      <dgm:t>
        <a:bodyPr/>
        <a:lstStyle/>
        <a:p>
          <a:endParaRPr lang="en-US"/>
        </a:p>
      </dgm:t>
    </dgm:pt>
    <dgm:pt modelId="{CA6B6271-2BF2-8C4B-A77F-FB4235642AB2}">
      <dgm:prSet/>
      <dgm:spPr/>
      <dgm:t>
        <a:bodyPr/>
        <a:lstStyle/>
        <a:p>
          <a:r>
            <a:rPr lang="en-US" dirty="0">
              <a:solidFill>
                <a:schemeClr val="tx2">
                  <a:lumMod val="10000"/>
                </a:schemeClr>
              </a:solidFill>
            </a:rPr>
            <a:t>Tagging gives the appearance of exclusive use of the instance, but relies on the CP to establish and maintain a sound secure database environment</a:t>
          </a:r>
        </a:p>
      </dgm:t>
    </dgm:pt>
    <dgm:pt modelId="{F0652C2B-3C77-7548-A0C7-26E20F1C1455}" cxnId="{975C8756-F125-2D4E-A65D-9B85DACCBC0D}" type="parTrans">
      <dgm:prSet/>
      <dgm:spPr/>
      <dgm:t>
        <a:bodyPr/>
        <a:lstStyle/>
        <a:p>
          <a:endParaRPr lang="en-US"/>
        </a:p>
      </dgm:t>
    </dgm:pt>
    <dgm:pt modelId="{0955A857-13BC-554E-85DA-0B466E9DD9F8}" cxnId="{975C8756-F125-2D4E-A65D-9B85DACCBC0D}" type="sibTrans">
      <dgm:prSet/>
      <dgm:spPr/>
      <dgm:t>
        <a:bodyPr/>
        <a:lstStyle/>
        <a:p>
          <a:endParaRPr lang="en-US"/>
        </a:p>
      </dgm:t>
    </dgm:pt>
    <dgm:pt modelId="{AB38E657-7801-524F-AE2A-C0BD33267C33}" type="pres">
      <dgm:prSet presAssocID="{D886BA2F-7FC4-3543-9529-FCD9D5F8C7DC}" presName="linear" presStyleCnt="0">
        <dgm:presLayoutVars>
          <dgm:dir/>
          <dgm:animLvl val="lvl"/>
          <dgm:resizeHandles val="exact"/>
        </dgm:presLayoutVars>
      </dgm:prSet>
      <dgm:spPr/>
      <dgm:t>
        <a:bodyPr/>
        <a:lstStyle/>
        <a:p>
          <a:endParaRPr lang="en-US"/>
        </a:p>
      </dgm:t>
    </dgm:pt>
    <dgm:pt modelId="{90D91B0E-4718-004F-A52C-98B5C2E3B896}" type="pres">
      <dgm:prSet presAssocID="{A686D35F-93D0-1343-B6C0-EA4B4F82A73B}" presName="parentLin" presStyleCnt="0"/>
      <dgm:spPr/>
    </dgm:pt>
    <dgm:pt modelId="{6B0E471F-3AC2-3F4A-B05A-227A2DA5D1F9}" type="pres">
      <dgm:prSet presAssocID="{A686D35F-93D0-1343-B6C0-EA4B4F82A73B}" presName="parentLeftMargin" presStyleLbl="node1" presStyleIdx="0" presStyleCnt="2"/>
      <dgm:spPr/>
      <dgm:t>
        <a:bodyPr/>
        <a:lstStyle/>
        <a:p>
          <a:endParaRPr lang="en-US"/>
        </a:p>
      </dgm:t>
    </dgm:pt>
    <dgm:pt modelId="{34373A28-5844-E844-80AD-BF44751033DE}" type="pres">
      <dgm:prSet presAssocID="{A686D35F-93D0-1343-B6C0-EA4B4F82A73B}" presName="parentText" presStyleLbl="node1" presStyleIdx="0" presStyleCnt="2">
        <dgm:presLayoutVars>
          <dgm:chMax val="0"/>
          <dgm:bulletEnabled val="1"/>
        </dgm:presLayoutVars>
      </dgm:prSet>
      <dgm:spPr/>
      <dgm:t>
        <a:bodyPr/>
        <a:lstStyle/>
        <a:p>
          <a:endParaRPr lang="en-US"/>
        </a:p>
      </dgm:t>
    </dgm:pt>
    <dgm:pt modelId="{2992CD62-37EE-F64C-A390-CC751FFD6A72}" type="pres">
      <dgm:prSet presAssocID="{A686D35F-93D0-1343-B6C0-EA4B4F82A73B}" presName="negativeSpace" presStyleCnt="0"/>
      <dgm:spPr/>
    </dgm:pt>
    <dgm:pt modelId="{A8D39F38-B7CB-0946-8D65-984FB36982C0}" type="pres">
      <dgm:prSet presAssocID="{A686D35F-93D0-1343-B6C0-EA4B4F82A73B}" presName="childText" presStyleLbl="conFgAcc1" presStyleIdx="0" presStyleCnt="2">
        <dgm:presLayoutVars>
          <dgm:bulletEnabled val="1"/>
        </dgm:presLayoutVars>
      </dgm:prSet>
      <dgm:spPr/>
      <dgm:t>
        <a:bodyPr/>
        <a:lstStyle/>
        <a:p>
          <a:endParaRPr lang="en-US"/>
        </a:p>
      </dgm:t>
    </dgm:pt>
    <dgm:pt modelId="{55ED7758-A480-2748-8D7F-584DF9A912F5}" type="pres">
      <dgm:prSet presAssocID="{B54203DF-C3CE-1A46-9DAD-70101D5401F4}" presName="spaceBetweenRectangles" presStyleCnt="0"/>
      <dgm:spPr/>
    </dgm:pt>
    <dgm:pt modelId="{E1692069-0E10-6D4C-9E63-8915AFA84DE4}" type="pres">
      <dgm:prSet presAssocID="{FC907613-E1F2-0144-AFCA-386C844B2A12}" presName="parentLin" presStyleCnt="0"/>
      <dgm:spPr/>
    </dgm:pt>
    <dgm:pt modelId="{E0A9D7F5-0DBC-EC46-ABCA-74510796ED78}" type="pres">
      <dgm:prSet presAssocID="{FC907613-E1F2-0144-AFCA-386C844B2A12}" presName="parentLeftMargin" presStyleLbl="node1" presStyleIdx="0" presStyleCnt="2"/>
      <dgm:spPr/>
      <dgm:t>
        <a:bodyPr/>
        <a:lstStyle/>
        <a:p>
          <a:endParaRPr lang="en-US"/>
        </a:p>
      </dgm:t>
    </dgm:pt>
    <dgm:pt modelId="{2EF2C0B1-4C35-284C-A2F1-E5B27F6A2B4D}" type="pres">
      <dgm:prSet presAssocID="{FC907613-E1F2-0144-AFCA-386C844B2A12}" presName="parentText" presStyleLbl="node1" presStyleIdx="1" presStyleCnt="2">
        <dgm:presLayoutVars>
          <dgm:chMax val="0"/>
          <dgm:bulletEnabled val="1"/>
        </dgm:presLayoutVars>
      </dgm:prSet>
      <dgm:spPr/>
      <dgm:t>
        <a:bodyPr/>
        <a:lstStyle/>
        <a:p>
          <a:endParaRPr lang="en-US"/>
        </a:p>
      </dgm:t>
    </dgm:pt>
    <dgm:pt modelId="{21B14105-3A7C-C44B-8268-ACC416530BC4}" type="pres">
      <dgm:prSet presAssocID="{FC907613-E1F2-0144-AFCA-386C844B2A12}" presName="negativeSpace" presStyleCnt="0"/>
      <dgm:spPr/>
    </dgm:pt>
    <dgm:pt modelId="{9FDE540F-9BB5-BC4D-A82E-DE03B169A362}" type="pres">
      <dgm:prSet presAssocID="{FC907613-E1F2-0144-AFCA-386C844B2A12}" presName="childText" presStyleLbl="conFgAcc1" presStyleIdx="1" presStyleCnt="2">
        <dgm:presLayoutVars>
          <dgm:bulletEnabled val="1"/>
        </dgm:presLayoutVars>
      </dgm:prSet>
      <dgm:spPr/>
      <dgm:t>
        <a:bodyPr/>
        <a:lstStyle/>
        <a:p>
          <a:endParaRPr lang="en-US"/>
        </a:p>
      </dgm:t>
    </dgm:pt>
  </dgm:ptLst>
  <dgm:cxnLst>
    <dgm:cxn modelId="{9F317F29-C921-452C-B117-0EF53754DE93}" type="presOf" srcId="{FC907613-E1F2-0144-AFCA-386C844B2A12}" destId="{2EF2C0B1-4C35-284C-A2F1-E5B27F6A2B4D}" srcOrd="1" destOrd="0" presId="urn:microsoft.com/office/officeart/2005/8/layout/list1"/>
    <dgm:cxn modelId="{9F064A99-7FE9-4F7E-93B5-F382AC225B11}" type="presOf" srcId="{CA6B6271-2BF2-8C4B-A77F-FB4235642AB2}" destId="{9FDE540F-9BB5-BC4D-A82E-DE03B169A362}" srcOrd="0" destOrd="1" presId="urn:microsoft.com/office/officeart/2005/8/layout/list1"/>
    <dgm:cxn modelId="{6FC2D979-DAE2-B542-BB75-24DE722EEE16}" srcId="{A686D35F-93D0-1343-B6C0-EA4B4F82A73B}" destId="{F7FE76E0-1DEE-004F-A924-5BA037375276}" srcOrd="0" destOrd="0" parTransId="{1BE5CDEA-5615-274B-90D5-486EAE71F898}" sibTransId="{BC6B2323-66E4-554A-9C83-B434A16AF7B7}"/>
    <dgm:cxn modelId="{975C8756-F125-2D4E-A65D-9B85DACCBC0D}" srcId="{FC907613-E1F2-0144-AFCA-386C844B2A12}" destId="{CA6B6271-2BF2-8C4B-A77F-FB4235642AB2}" srcOrd="1" destOrd="0" parTransId="{F0652C2B-3C77-7548-A0C7-26E20F1C1455}" sibTransId="{0955A857-13BC-554E-85DA-0B466E9DD9F8}"/>
    <dgm:cxn modelId="{F9BF02A9-17FA-4BAC-AF90-017D0C3F17A9}" type="presOf" srcId="{0430B2D8-55E9-4146-AABB-980B15F3B65C}" destId="{9FDE540F-9BB5-BC4D-A82E-DE03B169A362}" srcOrd="0" destOrd="0" presId="urn:microsoft.com/office/officeart/2005/8/layout/list1"/>
    <dgm:cxn modelId="{53C08B6D-EA2D-4114-A990-CEFCE7651805}" type="presOf" srcId="{FC907613-E1F2-0144-AFCA-386C844B2A12}" destId="{E0A9D7F5-0DBC-EC46-ABCA-74510796ED78}" srcOrd="0" destOrd="0" presId="urn:microsoft.com/office/officeart/2005/8/layout/list1"/>
    <dgm:cxn modelId="{1DB21004-6D89-9A49-B617-308C02E55067}" srcId="{FC907613-E1F2-0144-AFCA-386C844B2A12}" destId="{0430B2D8-55E9-4146-AABB-980B15F3B65C}" srcOrd="0" destOrd="0" parTransId="{668AC87D-C231-684B-8ED8-22E62EC99E16}" sibTransId="{FA466C26-F64D-124C-BACF-EB617426A716}"/>
    <dgm:cxn modelId="{52FFB20F-446C-42BE-8AB6-38CFA87D35D4}" type="presOf" srcId="{F7FE76E0-1DEE-004F-A924-5BA037375276}" destId="{A8D39F38-B7CB-0946-8D65-984FB36982C0}" srcOrd="0" destOrd="0" presId="urn:microsoft.com/office/officeart/2005/8/layout/list1"/>
    <dgm:cxn modelId="{0817F8C0-D5E4-9F48-B51A-29EDE8C3BF95}" srcId="{A686D35F-93D0-1343-B6C0-EA4B4F82A73B}" destId="{73107AE3-41D0-C744-A75B-3ED54EE8DA40}" srcOrd="1" destOrd="0" parTransId="{8701A086-1EAD-A444-B96D-077E00BAB355}" sibTransId="{9F900D66-7816-6640-AD6C-C386F1E01DBE}"/>
    <dgm:cxn modelId="{B1C01722-C7A9-9442-8655-A9532DB01048}" srcId="{D886BA2F-7FC4-3543-9529-FCD9D5F8C7DC}" destId="{FC907613-E1F2-0144-AFCA-386C844B2A12}" srcOrd="1" destOrd="0" parTransId="{D28EC172-E386-6848-AA32-9FF5A138E6C2}" sibTransId="{54923525-9297-3D44-AC6C-61492EA2E9CD}"/>
    <dgm:cxn modelId="{D628EF7D-6C05-4B93-977D-16B217C7FF19}" type="presOf" srcId="{D886BA2F-7FC4-3543-9529-FCD9D5F8C7DC}" destId="{AB38E657-7801-524F-AE2A-C0BD33267C33}" srcOrd="0" destOrd="0" presId="urn:microsoft.com/office/officeart/2005/8/layout/list1"/>
    <dgm:cxn modelId="{97E5829C-569E-41EC-970E-21F57F55E88D}" type="presOf" srcId="{A686D35F-93D0-1343-B6C0-EA4B4F82A73B}" destId="{34373A28-5844-E844-80AD-BF44751033DE}" srcOrd="1" destOrd="0" presId="urn:microsoft.com/office/officeart/2005/8/layout/list1"/>
    <dgm:cxn modelId="{662B90EC-93FB-4879-8D00-A6F65D0B72C7}" type="presOf" srcId="{73107AE3-41D0-C744-A75B-3ED54EE8DA40}" destId="{A8D39F38-B7CB-0946-8D65-984FB36982C0}" srcOrd="0" destOrd="1" presId="urn:microsoft.com/office/officeart/2005/8/layout/list1"/>
    <dgm:cxn modelId="{E2F7A877-7EC8-4EEC-A8F5-85DFD1A9465E}" type="presOf" srcId="{A686D35F-93D0-1343-B6C0-EA4B4F82A73B}" destId="{6B0E471F-3AC2-3F4A-B05A-227A2DA5D1F9}" srcOrd="0" destOrd="0" presId="urn:microsoft.com/office/officeart/2005/8/layout/list1"/>
    <dgm:cxn modelId="{4C1A7C67-4F61-CA49-A1A7-1003A5D7E310}" srcId="{D886BA2F-7FC4-3543-9529-FCD9D5F8C7DC}" destId="{A686D35F-93D0-1343-B6C0-EA4B4F82A73B}" srcOrd="0" destOrd="0" parTransId="{9405221B-CE54-4A46-A2E9-11D7D840019B}" sibTransId="{B54203DF-C3CE-1A46-9DAD-70101D5401F4}"/>
    <dgm:cxn modelId="{DB0D32B5-293C-4239-85C7-79BB81EBE279}" type="presParOf" srcId="{AB38E657-7801-524F-AE2A-C0BD33267C33}" destId="{90D91B0E-4718-004F-A52C-98B5C2E3B896}" srcOrd="0" destOrd="0" presId="urn:microsoft.com/office/officeart/2005/8/layout/list1"/>
    <dgm:cxn modelId="{D2B33AEE-6439-4438-BA6A-9C810F005CD5}" type="presParOf" srcId="{90D91B0E-4718-004F-A52C-98B5C2E3B896}" destId="{6B0E471F-3AC2-3F4A-B05A-227A2DA5D1F9}" srcOrd="0" destOrd="0" presId="urn:microsoft.com/office/officeart/2005/8/layout/list1"/>
    <dgm:cxn modelId="{C28B101D-4D6A-48B0-874B-944BC6E0CE8D}" type="presParOf" srcId="{90D91B0E-4718-004F-A52C-98B5C2E3B896}" destId="{34373A28-5844-E844-80AD-BF44751033DE}" srcOrd="1" destOrd="0" presId="urn:microsoft.com/office/officeart/2005/8/layout/list1"/>
    <dgm:cxn modelId="{1C218D02-04F2-4FD3-A3A1-10274D65159D}" type="presParOf" srcId="{AB38E657-7801-524F-AE2A-C0BD33267C33}" destId="{2992CD62-37EE-F64C-A390-CC751FFD6A72}" srcOrd="1" destOrd="0" presId="urn:microsoft.com/office/officeart/2005/8/layout/list1"/>
    <dgm:cxn modelId="{9FAFD138-2DC1-4B93-A3C9-2982C7F1AE22}" type="presParOf" srcId="{AB38E657-7801-524F-AE2A-C0BD33267C33}" destId="{A8D39F38-B7CB-0946-8D65-984FB36982C0}" srcOrd="2" destOrd="0" presId="urn:microsoft.com/office/officeart/2005/8/layout/list1"/>
    <dgm:cxn modelId="{A46F206A-E263-4E12-A681-390514B92FE2}" type="presParOf" srcId="{AB38E657-7801-524F-AE2A-C0BD33267C33}" destId="{55ED7758-A480-2748-8D7F-584DF9A912F5}" srcOrd="3" destOrd="0" presId="urn:microsoft.com/office/officeart/2005/8/layout/list1"/>
    <dgm:cxn modelId="{E2C6BEC0-A3A4-4156-80A6-A7C3AE1BCA61}" type="presParOf" srcId="{AB38E657-7801-524F-AE2A-C0BD33267C33}" destId="{E1692069-0E10-6D4C-9E63-8915AFA84DE4}" srcOrd="4" destOrd="0" presId="urn:microsoft.com/office/officeart/2005/8/layout/list1"/>
    <dgm:cxn modelId="{FA52A1B3-B094-44C9-84DC-9D79D6AC13B8}" type="presParOf" srcId="{E1692069-0E10-6D4C-9E63-8915AFA84DE4}" destId="{E0A9D7F5-0DBC-EC46-ABCA-74510796ED78}" srcOrd="0" destOrd="0" presId="urn:microsoft.com/office/officeart/2005/8/layout/list1"/>
    <dgm:cxn modelId="{BE7F2F14-0E9B-4BB4-A77B-904C2978C1A2}" type="presParOf" srcId="{E1692069-0E10-6D4C-9E63-8915AFA84DE4}" destId="{2EF2C0B1-4C35-284C-A2F1-E5B27F6A2B4D}" srcOrd="1" destOrd="0" presId="urn:microsoft.com/office/officeart/2005/8/layout/list1"/>
    <dgm:cxn modelId="{E125E36C-B314-4874-8BC5-2D20F4245569}" type="presParOf" srcId="{AB38E657-7801-524F-AE2A-C0BD33267C33}" destId="{21B14105-3A7C-C44B-8268-ACC416530BC4}" srcOrd="5" destOrd="0" presId="urn:microsoft.com/office/officeart/2005/8/layout/list1"/>
    <dgm:cxn modelId="{F5A1CCB4-E0B7-4815-80FB-3CAE7CA9EAB6}" type="presParOf" srcId="{AB38E657-7801-524F-AE2A-C0BD33267C33}" destId="{9FDE540F-9BB5-BC4D-A82E-DE03B169A362}" srcOrd="6"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CF5F-C484-DF43-8EBE-7E1C7F7737F6}">
      <dsp:nvSpPr>
        <dsp:cNvPr id="0" name=""/>
        <dsp:cNvSpPr/>
      </dsp:nvSpPr>
      <dsp:spPr>
        <a:xfrm>
          <a:off x="0" y="0"/>
          <a:ext cx="8610600" cy="5248275"/>
        </a:xfrm>
        <a:prstGeom prst="roundRect">
          <a:avLst>
            <a:gd name="adj" fmla="val 8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3240081" numCol="1" spcCol="1270" anchor="t" anchorCtr="0">
          <a:noAutofit/>
        </a:bodyPr>
        <a:lstStyle/>
        <a:p>
          <a:pPr lvl="0" algn="l" defTabSz="2133600" rtl="0">
            <a:lnSpc>
              <a:spcPct val="90000"/>
            </a:lnSpc>
            <a:spcBef>
              <a:spcPct val="0"/>
            </a:spcBef>
            <a:spcAft>
              <a:spcPct val="35000"/>
            </a:spcAft>
          </a:pPr>
          <a:r>
            <a:rPr lang="en-US" sz="4800" kern="1200" dirty="0"/>
            <a:t>NAC systems deal with three categories of components:</a:t>
          </a:r>
        </a:p>
      </dsp:txBody>
      <dsp:txXfrm>
        <a:off x="130659" y="130659"/>
        <a:ext cx="8349282" cy="4986957"/>
      </dsp:txXfrm>
    </dsp:sp>
    <dsp:sp modelId="{88A1D4FC-2809-5F40-83C8-39857D0B8609}">
      <dsp:nvSpPr>
        <dsp:cNvPr id="0" name=""/>
        <dsp:cNvSpPr/>
      </dsp:nvSpPr>
      <dsp:spPr>
        <a:xfrm>
          <a:off x="215265" y="1860660"/>
          <a:ext cx="2907759" cy="3363850"/>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kern="1200" dirty="0">
              <a:solidFill>
                <a:schemeClr val="tx2">
                  <a:lumMod val="10000"/>
                </a:schemeClr>
              </a:solidFill>
            </a:rPr>
            <a:t>Access requester (AR)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Node that is attempting to access the network and may be any device that is managed by the NAC system, including workstations, servers, printers, cameras, and other IP-enabled devices</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Also referred to as </a:t>
          </a:r>
          <a:r>
            <a:rPr lang="en-US" sz="1600" i="1" kern="1200" dirty="0">
              <a:solidFill>
                <a:schemeClr val="tx2">
                  <a:lumMod val="10000"/>
                </a:schemeClr>
              </a:solidFill>
            </a:rPr>
            <a:t>supplicants, </a:t>
          </a:r>
          <a:r>
            <a:rPr lang="en-US" sz="1600" kern="1200" dirty="0">
              <a:solidFill>
                <a:schemeClr val="tx2">
                  <a:lumMod val="10000"/>
                </a:schemeClr>
              </a:solidFill>
            </a:rPr>
            <a:t>or clients</a:t>
          </a:r>
        </a:p>
      </dsp:txBody>
      <dsp:txXfrm>
        <a:off x="304689" y="1950084"/>
        <a:ext cx="2728911" cy="3185002"/>
      </dsp:txXfrm>
    </dsp:sp>
    <dsp:sp modelId="{7FF6686A-74EE-5943-BA70-D0F55B2B1ED1}">
      <dsp:nvSpPr>
        <dsp:cNvPr id="0" name=""/>
        <dsp:cNvSpPr/>
      </dsp:nvSpPr>
      <dsp:spPr>
        <a:xfrm>
          <a:off x="3168936" y="1860660"/>
          <a:ext cx="2139267" cy="3363850"/>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kern="1200" dirty="0">
              <a:solidFill>
                <a:schemeClr val="tx2">
                  <a:lumMod val="10000"/>
                </a:schemeClr>
              </a:solidFill>
            </a:rPr>
            <a:t>Policy server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Determines what access should be granted</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Often relies on backend systems</a:t>
          </a:r>
        </a:p>
      </dsp:txBody>
      <dsp:txXfrm>
        <a:off x="3234726" y="1926450"/>
        <a:ext cx="2007687" cy="3232270"/>
      </dsp:txXfrm>
    </dsp:sp>
    <dsp:sp modelId="{536F5BF9-5D7B-9D42-BDC3-88FB4BB28578}">
      <dsp:nvSpPr>
        <dsp:cNvPr id="0" name=""/>
        <dsp:cNvSpPr/>
      </dsp:nvSpPr>
      <dsp:spPr>
        <a:xfrm>
          <a:off x="5354115" y="1828800"/>
          <a:ext cx="3033083" cy="3427569"/>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a:solidFill>
                <a:schemeClr val="tx2">
                  <a:lumMod val="10000"/>
                </a:schemeClr>
              </a:solidFill>
            </a:rPr>
            <a:t>Network access server (NAS)</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Functions as an access control point for users in remote locations connecting to an enterprise’s internal network</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Also called a </a:t>
          </a:r>
          <a:r>
            <a:rPr lang="en-US" sz="1400" i="1" kern="1200" dirty="0">
              <a:solidFill>
                <a:schemeClr val="tx2">
                  <a:lumMod val="10000"/>
                </a:schemeClr>
              </a:solidFill>
            </a:rPr>
            <a:t>media gateway, remote access server (RAS), or policy server</a:t>
          </a:r>
          <a:endParaRPr lang="en-US" sz="14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May include its own authentication services or rely on a separate authentication service from the policy server</a:t>
          </a:r>
        </a:p>
      </dsp:txBody>
      <dsp:txXfrm>
        <a:off x="5447393" y="1922078"/>
        <a:ext cx="2846527" cy="3241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BA931-D9E8-4046-A148-57C8E405CCA5}">
      <dsp:nvSpPr>
        <dsp:cNvPr id="0" name=""/>
        <dsp:cNvSpPr/>
      </dsp:nvSpPr>
      <dsp:spPr>
        <a:xfrm>
          <a:off x="0" y="26003"/>
          <a:ext cx="5562600" cy="6048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Common NAC enforcement methods:</a:t>
          </a:r>
        </a:p>
      </dsp:txBody>
      <dsp:txXfrm>
        <a:off x="0" y="26003"/>
        <a:ext cx="5562600" cy="604800"/>
      </dsp:txXfrm>
    </dsp:sp>
    <dsp:sp modelId="{B0CB2EAE-D366-7944-9F6D-532EBBE121AB}">
      <dsp:nvSpPr>
        <dsp:cNvPr id="0" name=""/>
        <dsp:cNvSpPr/>
      </dsp:nvSpPr>
      <dsp:spPr>
        <a:xfrm>
          <a:off x="0" y="630803"/>
          <a:ext cx="5562600" cy="1527592"/>
        </a:xfrm>
        <a:prstGeom prst="rect">
          <a:avLst/>
        </a:prstGeom>
        <a:solidFill>
          <a:schemeClr val="bg2">
            <a:lumMod val="25000"/>
            <a:lumOff val="7500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IEEE 802.1X</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Virtual local area networks (VLANs)</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Firewall</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DHCP management</a:t>
          </a:r>
        </a:p>
      </dsp:txBody>
      <dsp:txXfrm>
        <a:off x="0" y="630803"/>
        <a:ext cx="5562600" cy="1527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1ED1-F707-BB40-85ED-BC5059B45CC3}">
      <dsp:nvSpPr>
        <dsp:cNvPr id="0" name=""/>
        <dsp:cNvSpPr/>
      </dsp:nvSpPr>
      <dsp:spPr>
        <a:xfrm>
          <a:off x="0" y="350"/>
          <a:ext cx="5562600" cy="777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Commonly supported EAP methods:</a:t>
          </a:r>
        </a:p>
      </dsp:txBody>
      <dsp:txXfrm>
        <a:off x="0" y="350"/>
        <a:ext cx="5562600" cy="777600"/>
      </dsp:txXfrm>
    </dsp:sp>
    <dsp:sp modelId="{5310771D-D79A-C94A-8C48-CFB90208ABE3}">
      <dsp:nvSpPr>
        <dsp:cNvPr id="0" name=""/>
        <dsp:cNvSpPr/>
      </dsp:nvSpPr>
      <dsp:spPr>
        <a:xfrm>
          <a:off x="0" y="777950"/>
          <a:ext cx="5562600" cy="1482299"/>
        </a:xfrm>
        <a:prstGeom prst="rect">
          <a:avLst/>
        </a:prstGeom>
        <a:solidFill>
          <a:schemeClr val="bg2">
            <a:lumMod val="25000"/>
            <a:lumOff val="7500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Transport Layer Security</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Tunneled TLS</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Generalized Pre-Shared Key</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EAP-IKEv2</a:t>
          </a:r>
        </a:p>
      </dsp:txBody>
      <dsp:txXfrm>
        <a:off x="0" y="777950"/>
        <a:ext cx="5562600" cy="1482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A81BC-C696-994B-8504-6E480BA86B80}">
      <dsp:nvSpPr>
        <dsp:cNvPr id="0" name=""/>
        <dsp:cNvSpPr/>
      </dsp:nvSpPr>
      <dsp:spPr>
        <a:xfrm>
          <a:off x="4262661" y="4125830"/>
          <a:ext cx="2998199" cy="711186"/>
        </a:xfrm>
        <a:custGeom>
          <a:avLst/>
          <a:gdLst/>
          <a:ahLst/>
          <a:cxnLst/>
          <a:rect l="0" t="0" r="0" b="0"/>
          <a:pathLst>
            <a:path>
              <a:moveTo>
                <a:pt x="0" y="0"/>
              </a:moveTo>
              <a:lnTo>
                <a:pt x="0" y="484652"/>
              </a:lnTo>
              <a:lnTo>
                <a:pt x="2998199" y="484652"/>
              </a:lnTo>
              <a:lnTo>
                <a:pt x="2998199"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216941" y="4125830"/>
          <a:ext cx="91440" cy="711186"/>
        </a:xfrm>
        <a:custGeom>
          <a:avLst/>
          <a:gdLst/>
          <a:ahLst/>
          <a:cxnLst/>
          <a:rect l="0" t="0" r="0" b="0"/>
          <a:pathLst>
            <a:path>
              <a:moveTo>
                <a:pt x="45720" y="0"/>
              </a:moveTo>
              <a:lnTo>
                <a:pt x="45720"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64462" y="4125830"/>
          <a:ext cx="2998199" cy="711186"/>
        </a:xfrm>
        <a:custGeom>
          <a:avLst/>
          <a:gdLst/>
          <a:ahLst/>
          <a:cxnLst/>
          <a:rect l="0" t="0" r="0" b="0"/>
          <a:pathLst>
            <a:path>
              <a:moveTo>
                <a:pt x="2998199" y="0"/>
              </a:moveTo>
              <a:lnTo>
                <a:pt x="2998199" y="484652"/>
              </a:lnTo>
              <a:lnTo>
                <a:pt x="0" y="484652"/>
              </a:lnTo>
              <a:lnTo>
                <a:pt x="0"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68287" y="1553765"/>
          <a:ext cx="1494373" cy="711186"/>
        </a:xfrm>
        <a:custGeom>
          <a:avLst/>
          <a:gdLst/>
          <a:ahLst/>
          <a:cxnLst/>
          <a:rect l="0" t="0" r="0" b="0"/>
          <a:pathLst>
            <a:path>
              <a:moveTo>
                <a:pt x="0" y="0"/>
              </a:moveTo>
              <a:lnTo>
                <a:pt x="0" y="484652"/>
              </a:lnTo>
              <a:lnTo>
                <a:pt x="1494373" y="484652"/>
              </a:lnTo>
              <a:lnTo>
                <a:pt x="1494373" y="7111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0435" y="1553765"/>
          <a:ext cx="1537852" cy="711186"/>
        </a:xfrm>
        <a:custGeom>
          <a:avLst/>
          <a:gdLst/>
          <a:ahLst/>
          <a:cxnLst/>
          <a:rect l="0" t="0" r="0" b="0"/>
          <a:pathLst>
            <a:path>
              <a:moveTo>
                <a:pt x="1537852" y="0"/>
              </a:moveTo>
              <a:lnTo>
                <a:pt x="1537852" y="484652"/>
              </a:lnTo>
              <a:lnTo>
                <a:pt x="0" y="484652"/>
              </a:lnTo>
              <a:lnTo>
                <a:pt x="0" y="7111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45617" y="974"/>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817322" y="259093"/>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Cloud provider (CP)</a:t>
          </a:r>
        </a:p>
      </dsp:txBody>
      <dsp:txXfrm>
        <a:off x="1862802" y="304573"/>
        <a:ext cx="2354379" cy="1461830"/>
      </dsp:txXfrm>
    </dsp:sp>
    <dsp:sp modelId="{9CCBC439-3EA6-1340-8CF2-1FF202293721}">
      <dsp:nvSpPr>
        <dsp:cNvPr id="0" name=""/>
        <dsp:cNvSpPr/>
      </dsp:nvSpPr>
      <dsp:spPr>
        <a:xfrm>
          <a:off x="7765" y="2264951"/>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9470" y="2523070"/>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Can provide one or more of the cloud services to meet IT and business requirements of cloud consumers</a:t>
          </a:r>
        </a:p>
      </dsp:txBody>
      <dsp:txXfrm>
        <a:off x="324950" y="2568550"/>
        <a:ext cx="2354379" cy="1461830"/>
      </dsp:txXfrm>
    </dsp:sp>
    <dsp:sp modelId="{0B7268E4-A92E-6840-9021-832A441F2FFD}">
      <dsp:nvSpPr>
        <dsp:cNvPr id="0" name=""/>
        <dsp:cNvSpPr/>
      </dsp:nvSpPr>
      <dsp:spPr>
        <a:xfrm>
          <a:off x="2996513" y="2264951"/>
          <a:ext cx="2532295" cy="186087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68217" y="2523070"/>
          <a:ext cx="2532295" cy="186087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sp:txBody>
      <dsp:txXfrm>
        <a:off x="3322720" y="2577573"/>
        <a:ext cx="2423289" cy="1751873"/>
      </dsp:txXfrm>
    </dsp:sp>
    <dsp:sp modelId="{E6281B85-34DA-B141-A8FC-98CF9BE689B9}">
      <dsp:nvSpPr>
        <dsp:cNvPr id="0" name=""/>
        <dsp:cNvSpPr/>
      </dsp:nvSpPr>
      <dsp:spPr>
        <a:xfrm>
          <a:off x="41792" y="4837016"/>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313497" y="5095136"/>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sp:txBody>
      <dsp:txXfrm>
        <a:off x="358977" y="5140616"/>
        <a:ext cx="2354379" cy="1461830"/>
      </dsp:txXfrm>
    </dsp:sp>
    <dsp:sp modelId="{5A03F4AF-861B-154A-B8C7-7CCE384826B1}">
      <dsp:nvSpPr>
        <dsp:cNvPr id="0" name=""/>
        <dsp:cNvSpPr/>
      </dsp:nvSpPr>
      <dsp:spPr>
        <a:xfrm>
          <a:off x="3030540" y="4837016"/>
          <a:ext cx="2464241" cy="17618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302244" y="5095136"/>
          <a:ext cx="2464241" cy="17618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sp:txBody>
      <dsp:txXfrm>
        <a:off x="3353848" y="5146740"/>
        <a:ext cx="2361033" cy="1658681"/>
      </dsp:txXfrm>
    </dsp:sp>
    <dsp:sp modelId="{263B448D-78CB-1048-B61F-AD2055F61647}">
      <dsp:nvSpPr>
        <dsp:cNvPr id="0" name=""/>
        <dsp:cNvSpPr/>
      </dsp:nvSpPr>
      <dsp:spPr>
        <a:xfrm>
          <a:off x="6038190" y="4837016"/>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309895" y="5095136"/>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IaaS, the CP acquires the physical computing resources underlying the service, including the servers, networks, storage, and hosting infrastructure</a:t>
          </a:r>
        </a:p>
      </dsp:txBody>
      <dsp:txXfrm>
        <a:off x="6355375" y="5140616"/>
        <a:ext cx="2354379" cy="1461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0ABD5-8B7B-5442-B23F-8F5E2D1FDF2E}">
      <dsp:nvSpPr>
        <dsp:cNvPr id="0" name=""/>
        <dsp:cNvSpPr/>
      </dsp:nvSpPr>
      <dsp:spPr>
        <a:xfrm>
          <a:off x="762009" y="266695"/>
          <a:ext cx="3075817" cy="1797635"/>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carrier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 networking facility that provides connectivity and transport of cloud services between cloud consumers and CPs</a:t>
          </a:r>
        </a:p>
      </dsp:txBody>
      <dsp:txXfrm>
        <a:off x="762009" y="266695"/>
        <a:ext cx="3075817" cy="1797635"/>
      </dsp:txXfrm>
    </dsp:sp>
    <dsp:sp modelId="{561863C0-0515-7243-9EE7-35899AA684AB}">
      <dsp:nvSpPr>
        <dsp:cNvPr id="0" name=""/>
        <dsp:cNvSpPr/>
      </dsp:nvSpPr>
      <dsp:spPr>
        <a:xfrm>
          <a:off x="1412479" y="2117987"/>
          <a:ext cx="5861861" cy="3825612"/>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broker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Useful when cloud services are too complex for a cloud consumer to easily manage</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Three areas of support can be offered by a cloud broker:</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intermediation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Value-added services such as identity management, performance reporting, and enhanced security</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aggregation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The broker combines multiple cloud services to meet consumer needs not specifically addressed by a single CP, or to optimize performance or minimize cost</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arbitrage</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A broker has the flexibility to choose services from multiple agencies</a:t>
          </a:r>
        </a:p>
      </dsp:txBody>
      <dsp:txXfrm>
        <a:off x="1412479" y="2117987"/>
        <a:ext cx="5861861" cy="3825612"/>
      </dsp:txXfrm>
    </dsp:sp>
    <dsp:sp modelId="{F857DD8E-49BC-E14E-B63A-D1F51567791C}">
      <dsp:nvSpPr>
        <dsp:cNvPr id="0" name=""/>
        <dsp:cNvSpPr/>
      </dsp:nvSpPr>
      <dsp:spPr>
        <a:xfrm>
          <a:off x="4952994" y="266697"/>
          <a:ext cx="2845451" cy="1804911"/>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auditor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An independent entity that can assure that the CP conforms to a set of standards</a:t>
          </a:r>
        </a:p>
      </dsp:txBody>
      <dsp:txXfrm>
        <a:off x="4952994" y="266697"/>
        <a:ext cx="2845451" cy="1804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9F38-B7CB-0946-8D65-984FB36982C0}">
      <dsp:nvSpPr>
        <dsp:cNvPr id="0" name=""/>
        <dsp:cNvSpPr/>
      </dsp:nvSpPr>
      <dsp:spPr>
        <a:xfrm>
          <a:off x="0" y="273899"/>
          <a:ext cx="8001000" cy="1335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0967" tIns="333248" rIns="62096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unique Database Management-System (DBMS) running on a virtual machine instance for each cloud subscriber</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This gives the subscriber complete control over role definition, user authorization, and other administrative tasks related to security</a:t>
          </a:r>
        </a:p>
      </dsp:txBody>
      <dsp:txXfrm>
        <a:off x="0" y="273899"/>
        <a:ext cx="8001000" cy="1335600"/>
      </dsp:txXfrm>
    </dsp:sp>
    <dsp:sp modelId="{34373A28-5844-E844-80AD-BF44751033DE}">
      <dsp:nvSpPr>
        <dsp:cNvPr id="0" name=""/>
        <dsp:cNvSpPr/>
      </dsp:nvSpPr>
      <dsp:spPr>
        <a:xfrm>
          <a:off x="400050" y="37739"/>
          <a:ext cx="560070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i="0" kern="1200" dirty="0">
              <a:solidFill>
                <a:schemeClr val="tx1"/>
              </a:solidFill>
            </a:rPr>
            <a:t>Multi-instance model</a:t>
          </a:r>
        </a:p>
      </dsp:txBody>
      <dsp:txXfrm>
        <a:off x="423107" y="60796"/>
        <a:ext cx="5554586" cy="426206"/>
      </dsp:txXfrm>
    </dsp:sp>
    <dsp:sp modelId="{9FDE540F-9BB5-BC4D-A82E-DE03B169A362}">
      <dsp:nvSpPr>
        <dsp:cNvPr id="0" name=""/>
        <dsp:cNvSpPr/>
      </dsp:nvSpPr>
      <dsp:spPr>
        <a:xfrm>
          <a:off x="0" y="1932060"/>
          <a:ext cx="8001000" cy="1764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0967" tIns="333248" rIns="62096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predefined environment for the cloud subscriber that is shared with other tenants, typically through tagging data with a subscriber identifier </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Tagging gives the appearance of exclusive use of the instance, but relies on the CP to establish and maintain a sound secure database environment</a:t>
          </a:r>
        </a:p>
      </dsp:txBody>
      <dsp:txXfrm>
        <a:off x="0" y="1932060"/>
        <a:ext cx="8001000" cy="1764000"/>
      </dsp:txXfrm>
    </dsp:sp>
    <dsp:sp modelId="{2EF2C0B1-4C35-284C-A2F1-E5B27F6A2B4D}">
      <dsp:nvSpPr>
        <dsp:cNvPr id="0" name=""/>
        <dsp:cNvSpPr/>
      </dsp:nvSpPr>
      <dsp:spPr>
        <a:xfrm>
          <a:off x="400050" y="1695900"/>
          <a:ext cx="560070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i="0" kern="1200" dirty="0">
              <a:solidFill>
                <a:schemeClr val="tx1"/>
              </a:solidFill>
            </a:rPr>
            <a:t>Multi-tenant model</a:t>
          </a:r>
        </a:p>
      </dsp:txBody>
      <dsp:txXfrm>
        <a:off x="423107" y="1718957"/>
        <a:ext cx="555458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vertAlign" val="none"/>
      <dgm:param type="horz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vertAlign" val="none"/>
            <dgm:param type="horz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parTxLTRAlign" val="l"/>
              <dgm:param type="parTxRTLAlign" val="r"/>
              <dgm:param type="txAnchorVert" val="t"/>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vertAlign" val="none"/>
            <dgm:param type="horz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parTxLTRAlign" val="l"/>
              <dgm:param type="parTxRTLAlign" val="r"/>
              <dgm:param type="txAnchorVert" val="t"/>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vertAlign" val="none"/>
            <dgm:param type="horz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parTxLTRAlign" val="l"/>
              <dgm:param type="parTxRTLAlign" val="r"/>
              <dgm:param type="txAnchorVert" val="t"/>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426CEC88-D47A-48B9-A5BE-80C6C30B1BF3}" type="datetimeFigureOut">
              <a:rPr lang="en-US" smtClean="0"/>
            </a:fld>
            <a:endParaRPr lang="en-US"/>
          </a:p>
        </p:txBody>
      </p:sp>
      <p:sp>
        <p:nvSpPr>
          <p:cNvPr id="4" name="Slide Image Placeholder 3"/>
          <p:cNvSpPr>
            <a:spLocks noGrp="1" noRot="1" noChangeAspect="1"/>
          </p:cNvSpPr>
          <p:nvPr>
            <p:ph type="sldImg" idx="2"/>
          </p:nvPr>
        </p:nvSpPr>
        <p:spPr>
          <a:xfrm>
            <a:off x="1427163" y="1154113"/>
            <a:ext cx="4156075"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EAC892F9-8FF8-46D1-AC37-C5BE9DA859F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p:sp>
      <p:sp>
        <p:nvSpPr>
          <p:cNvPr id="20483" name="Notes Placeholder 2"/>
          <p:cNvSpPr>
            <a:spLocks noGrp="1"/>
          </p:cNvSpPr>
          <p:nvPr>
            <p:ph type="body" idx="1"/>
          </p:nvPr>
        </p:nvSpPr>
        <p:spPr>
          <a:noFill/>
        </p:spPr>
        <p:txBody>
          <a:bodyPr/>
          <a:lstStyle/>
          <a:p>
            <a:r>
              <a:rPr lang="en-US" dirty="0">
                <a:latin typeface="Arial" panose="020B0604020202020204" pitchFamily="34" charset="0"/>
                <a:ea typeface="MS PGothic" panose="020B0600070205080204" pitchFamily="-84" charset="-128"/>
                <a:cs typeface="MS PGothic" panose="020B0600070205080204" pitchFamily="-84" charset="-128"/>
              </a:rPr>
              <a:t>This chapter begins our discussion of network security, focusing on two key topics: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network access control and cloud security. We begin with an overview of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access control systems, summarizing the principal elements and techniques involved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such a system. Next, we discuss the Extensible Authentication Protocol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IEEE 802.1X, two widely implemented standards that are the foundation of many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network access control systems.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remainder of the chapter deals with cloud security. We begin with 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overview of cloud computing, and follow this with a discussion of cloud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issues.</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anose="020B0604020202020204" pitchFamily="34" charset="0"/>
              </a:rPr>
            </a:fld>
            <a:endParaRPr lang="en-AU"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IEEE 802.1X Port-Based Network Access Control was designed to provide access control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functions for LANs. Table 5.1 briefly defines key terms used in the IEEE 802.11</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standard. The terms supplicant , network access point , and authentication server  correspond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the EAP terms peer , authenticator , and authentication server , respectively.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Until the AS authenticates a supplicant (using an authentication protocol),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authenticator only passes control and authentication messages between the supplicant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the AS; the 802.1X control channel is unblocked, but the 802.11 data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channel is blocked. Once a supplicant is authenticated and keys are provided,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authenticator can forward data from the supplicant, subject to predefined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control limitations for the supplicant to the network. Under these circumstances,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data channel is unblocked.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anose="020B0604020202020204" pitchFamily="34" charset="0"/>
              </a:rPr>
            </a:fld>
            <a:endParaRPr lang="en-AU" dirty="0">
              <a:latin typeface="Arial" panose="020B0604020202020204" pitchFamily="34"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84" charset="-128"/>
                <a:cs typeface="MS PGothic" panose="020B0600070205080204" pitchFamily="-84" charset="-128"/>
              </a:rPr>
              <a:t>As indicated in Figure 5.5, 802.1X uses the concepts of controlled and uncontrolled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ports. Ports are logical entities defined within the authenticator and refer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physical network connections. Each logical port is mapped to one of these two types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physical ports. An uncontrolled port allows the exchange of protocol data units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(PDUs) between the supplicant and the AS, regardless of the authentication state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the supplicant. A controlled port allows the exchange of PDUs between a supplicant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other systems on the network only if the current state of the supplicant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authorizes such an exchange.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essential element defined in 802.1X is a protocol known as EAPOL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over LAN). EAPOL operates at the network layers and makes use of an IEEE 802</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LAN, such as Ethernet or Wi-Fi, at the link level. EAPOL enables a supplicant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communicate with an authenticator and supports the exchange of EAP packets for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latin typeface="Arial" panose="020B0604020202020204" pitchFamily="34" charset="0"/>
                <a:ea typeface="MS PGothic" panose="020B0600070205080204" pitchFamily="-84" charset="-128"/>
                <a:cs typeface="MS PGothic" panose="020B0600070205080204" pitchFamily="-84" charset="-128"/>
              </a:rPr>
              <a:t> The most common EAPOL packets are listed in Table 5.2. When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supplicant first connects to the LAN, it does not know the MAC address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authenticator. Actually it doesn’t know whether there is an authenticator present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at all. By sending an EAPOL-Start  packet to a special group-multicast address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reserved for IEEE 802.1X authenticators, a supplicant can determine whether 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authenticator is present and let it know that the supplicant is ready. In many cases,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authenticator will already be notified that a new device has connected from</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some hardware notification. For example, a hub knows that a cable is plugged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before the device sends any data. In this case the authenticator may preempt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Start message with its own message. In either case the authenticator sends an EAP Request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Identity message encapsulated in an EAPOL-EAP  packet. The EAPOLEAP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is the EAPOL frame type used for transporting EAP packets.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The authenticator uses the EAP-Key  packet to send cryptographic keys to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supplicant once it has decided to admit it to the network. The EAP-Logoff  packet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The EAPOL packet format includes the following fields: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Protocol version:  version of EAPOL.</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Packet type:  indicates start, EAP, key, logoff, etc.</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Packet body length: If the packet includes a body, this field indicates the body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length.</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Packet body: The payload for this EAPOL packet. An example is an EAP packet.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Figure 5.6 shows an example of exchange using EAPOL. In Chapter 7, we examine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There is an increasingly prominent trend in many organizations to move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substantial portion of or even all information technology (IT) operations to 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Internet-connected infrastructure known as enterprise cloud computing. This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section provides an overview of cloud computing.</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NIST defines cloud computing, in NIST SP-800-145 (The NIST Definition of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Computing ), as follows: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computing:  A model for enabling ubiquitous, convenient, on-demand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access to a shared pool of configurable computing resources (e.g., networks,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servers, storage, applications, and services) that can be rapidly provisioned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released with minimal management effort or service provider interaction. This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model promotes availability and is composed of five essential characteristics,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The definition refers to various models and characteristics, whose relationship 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illustrated in Figure 5.7. The essential characteristics of cloud computing include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following:</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Broad network access:  Capabilities are available over the network and accessed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through standard mechanisms that promote use by heterogeneous thin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or thick client platforms (e.g., mobile phones, laptops, and PDAs) as well as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other traditional or cloud-based software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Rapid elasticity:  Cloud computing gives you the ability to expand and reduce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resources according to your specific service requirement. For example, you</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may need a large number of server resources for the duration of a specific</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task. You can then release these resources upon completion of the task.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Measured service:  Cloud systems automatically control and optimize resource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 by leveraging a metering capability at some level of abstraction appropriate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the type of service (e.g., storage, processing, bandwidth, and active user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accounts). Resource usage can be monitored, controlled, and reported, providing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transparency for both the provider and consumer of the utilized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On-demand self-service:  A consumer can unilaterally provision computing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capabilities, such as server time and network storage, as needed automatically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without requiring human interaction with each service provider. Because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service is on demand, the resources are not permanent parts of your IT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infrastructure.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Resource pooling:  The provider’s computing resources are pooled to serve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multiple consumers using a multi-tenant model, with different physical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virtual resources dynamically assigned and reassigned according to consumer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demand. There is a degree of location independence in that the customer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generally has no control or knowledge of the exact location of the provided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resources, but may be able to specify location at a higher level of abstraction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(e.g., country, state, or data center). Examples of resources include storage,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processing, memory, network bandwidth, and virtual machines. Even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private clouds tend to pool resources between different parts of the same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organization.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NIST defines three service models , which can be viewed as nested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alternatives: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Software as a service (SaaS):  The capability provided to the consumer is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 the provider’s applications running on a cloud infrastructure. The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accessible from various client devices through a thin client interface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such as a Web browser. Instead of obtaining desktop and server licenses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software products it uses, an enterprise obtains the same functions from</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cloud service. SaaS saves the complexity of software installation, maintenance,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upgrades, and patches. Examples of services at this level are Gmail,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Google’s e-mail service, and Salesforce.com, which helps firms keep track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their customers.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Platform as a service (PaaS):  The capability provided to the consumer is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deploy onto the cloud infrastructure consumer-created or acquired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created using programming languages and tools supported by the provider.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PaaS often provides middleware-style services such as database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component services for use by applications. In effect, PaaS is an operating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system in the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Infrastructure as a service (IaaS):  The capability provided to the consumer 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provision processing, storage, networks, and other fundamental computing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resources where the consumer is able to deploy and run arbitrary software,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which can include operating systems and applications. IaaS enables customers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combine basic computing services, such as number crunching and data storage,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build highly adaptable computer systems.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NIST defines four deployment models :</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Public cloud:  The cloud infrastructure is made available to the general public</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a large industry group and is owned by an organization selling cloud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cloud provider is responsible both for the cloud infrastructure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the control of data and operations within the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Private cloud:  The cloud infrastructure is operated solely for an organization.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It may be managed by the organization or a third party and may exist 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premise or off premise. The cloud provider (CP) is responsible only for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infrastructure and not for the control.</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Community cloud:  The cloud infrastructure is shared by several organizations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supports a specific community that has shared concerns (e.g., mission,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requirements, policy, and compliance considerations). It may be managed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by the organizations or a third party and may exist on premise or off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premise.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Hybrid cloud: The cloud infrastructure is a composition of two or more clouds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(private, community, or public) that remain unique entities but are bound together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by standardized or proprietary technology that enables data and application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Figure 5.8 illustrates the typical cloud service context. An enterprise maintains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workstations within an enterprise LAN or set of LANs, which are connected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by a router through a network or the Internet to the cloud service provider.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service provider maintains a massive collection of servers, which it manages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 a variety of network management, redundancy, and security tools. In the figure,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cloud infrastructure is shown as a collection of blade servers, which is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NIST SP 500-292 (NIST Cloud Computing Reference Architecture ) establishes a reference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architecture, described as follows: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The NIST cloud computing reference architecture focuses on the requirements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“what” cloud services provide, not a “how to” design solution and implementation.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reference architecture is intended to facilitate the understanding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operational intricacies in cloud computing. It does not represent the system</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architecture of a specific cloud computing system; instead it is a tool for describing,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discussing, and developing a system-specific architecture using a common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NIST developed the reference architecture with the following objectives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mind: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to illustrate and understand the various cloud services in the context of 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overall cloud computing conceptual model</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to provide a technical reference for consumers to understand, discuss, categorize,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compare cloud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to facilitate the analysis of candidate standards for security, interoperability,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portability and reference implementations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reference architecture, depicted in Figure 5.9, defines five major actors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terms of the roles and responsibilities: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Cloud consumer:  A person or organization that maintains a business relationship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 and uses service from, cloud providers.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Cloud provider: A person, organization, or entity responsible for making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available to interested parties.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Cloud auditor: A party that can conduct independent assessment of cloud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information system operations, performance, and security of the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implementation.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Cloud broker: An entity that manages the use, performance, and delivery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services, and negotiates relationships between CPs and cloud consumers.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Cloud carrier: An intermediary that provides connectivity and transport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 The roles of the cloud consumer and provider have already been discussed.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summarize, a cloud provider  can provide one or more of the cloud services to meet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IT and business requirements of cloud consumers . For each of the three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models (SaaS, PaaS, IaaS), the CP provides the storage and processing facilities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needed to support that service model, together with a cloud interface for cloud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consumers. For SaaS, the CP deploys, configures, maintains, and updates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operation of the software applications on a cloud infrastructure so that the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provisioned at the expected service levels to cloud consumers. The consumers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SaaS can be organizations that provide their members with access to software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end users who directly use software applications, or software application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administrators who configure applications for end users.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For PaaS, the CP manages the computing infrastructure for the platform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runs the cloud software that provides the components of the platform, such as runtime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software execution stack, databases, and other middleware components.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consumers of PaaS can employ the tools and execution resources provided by CPs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develop, test, deploy, and manage the applications hosted in a cloud environment.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IaaS, the CP acquires the physical computing resources underlying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including the servers, networks, storage, and hosting infrastructure.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IaaS cloud consumer in turn uses these computing resources, such as a virtual computer,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anose="020B0604020202020204" pitchFamily="34" charset="0"/>
              </a:rPr>
            </a:fld>
            <a:endParaRPr lang="en-AU" dirty="0">
              <a:latin typeface="Arial" panose="020B0604020202020204" pitchFamily="34" charset="0"/>
            </a:endParaRPr>
          </a:p>
        </p:txBody>
      </p:sp>
      <p:sp>
        <p:nvSpPr>
          <p:cNvPr id="23555" name="Rectangle 1026"/>
          <p:cNvSpPr>
            <a:spLocks noGrp="1" noRot="1" noChangeAspect="1" noChangeArrowheads="1" noTextEdit="1"/>
          </p:cNvSpPr>
          <p:nvPr>
            <p:ph type="sldImg"/>
          </p:nvPr>
        </p:nvSpPr>
        <p:spPr/>
      </p:sp>
      <p:sp>
        <p:nvSpPr>
          <p:cNvPr id="23556" name="Rectangle 1027"/>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84" charset="-128"/>
                <a:cs typeface="MS PGothic" panose="020B0600070205080204" pitchFamily="-84" charset="-128"/>
              </a:rPr>
              <a:t>Network access control (NAC) is an umbrella term for managing access to a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NAC authenticates users logging into the network and determines what data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they can access and actions they can perform. NAC also examines the health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user’s computer or mobile device (the endpoints).</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The cloud carrier  is a networking facility that provides connectivity and transport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cloud services between cloud consumers and CPs. Typically, a CP will set up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level agreements (SLAs) with a cloud carrier to provide services consistent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 the level of SLAs offered to cloud consumers, and may require the cloud carrier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provide dedicated and secure connections between cloud consumers and CPs.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 cloud broker  is useful when cloud services are too complex for a cloud consumer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easily manage. Three areas of support can be offered by a cloud broker: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Service intermediation:  These are value-added services, such as identity management,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performance reporting, and enhanced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Service aggregation:  The broker combines multiple cloud services to meet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consumer needs not specifically addressed by a single CP, or to optimize performance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minimize cost.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Service arbitrage:  This is similar to service aggregation except that the services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being aggregated are not fixed. Service arbitrage means a broker has the flexibility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choose services from multiple agencies. The cloud broker, for example, can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 a credit-scoring service to measure and select an agency with the best score.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 cloud auditor  can evaluate the services provided by a CP in terms of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controls, privacy impact, performance, and so on. The auditor is an independent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As can be seen from the previous section, there are numerous aspects to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and numerous approaches to providing cloud security measures. A further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example is seen in the NIST guidelines for cloud security, specified in SP-800-14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listed in Table 5.3. Thus, the topic of cloud security is well beyond the scope of this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Table 5.3 NIST Guidelines on Security and Privacy Issues and Recommendations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(page 2 of 2)</a:t>
            </a:r>
            <a:r>
              <a:rPr lang="en-US" b="0" dirty="0"/>
              <a:t> </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panose="020B0604020202020204" pitchFamily="34" charset="0"/>
                <a:ea typeface="MS PGothic" panose="020B0600070205080204" pitchFamily="-84" charset="-128"/>
                <a:cs typeface="MS PGothic" panose="020B0600070205080204" pitchFamily="-84" charset="-128"/>
              </a:rPr>
              <a:t>There are many ways to compromise data. Deletion or alteration of records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without a backup of the original content is an obvious example. Unlinking a record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from a larger context may render it unrecoverable, as can storage on unreliable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media. Loss of an encoding key may result in effective destruction. Finally, unauthorized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parties must be prevented from gaining access to sensitive data.</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threat of data compromise increases in the cloud, due to the number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interactions between risks and challenges that are either unique to the cloud or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more dangerous because of the architectural or operational characteristics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environment.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Database environments used in cloud computing can vary significantly. Some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providers support a multi-instance model , which provides a unique DBMS running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on a virtual machine instance for each cloud subscriber. This gives the subscriber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complete control over role definition, user authorization, and other administrative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tasks related to security. Other providers support a multi-tenant model , which provides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predefined environment for the cloud subscriber that is shared with other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tenants, typically through tagging data with a subscriber identifier. Tagging gives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appearance of exclusive use of the instance, but relies on the CP to establish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maintain a sound secure database environment.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panose="020B0604020202020204" pitchFamily="34" charset="0"/>
                <a:ea typeface="MS PGothic" panose="020B0600070205080204" pitchFamily="-84" charset="-128"/>
                <a:cs typeface="MS PGothic" panose="020B0600070205080204" pitchFamily="-84" charset="-128"/>
              </a:rPr>
              <a:t>Data must be secured while at rest, in transit, and in use, and access to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 must be controlled. The client can employ encryption to protect data in transit,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though this involves key management responsibilities for the CP. The client can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enforce access control techniques but, again, the CP is involved to some extent depending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on the service model used.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data at rest, the ideal security measure is for the client to encrypt the database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only store encrypted data in the cloud, with the CP having no access to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encryption key. So long as the key remains secure, the CP has no ability to read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 although corruption and other denial-of-service attacks remain a risk.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straightforward solution to the security problem in this context is to encrypt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entire database and not provide the encryption/decryption keys to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provider. This solution by itself is inflexible. The user has little ability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access individual data items based on searches or indexing on key parameters, but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rather would have to download entire tables from the database, decrypt the tables,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work with the results. To provide more flexibility, it must be possible to 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 the database in its encrypted form.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panose="020B0604020202020204" pitchFamily="34" charset="0"/>
                <a:ea typeface="MS PGothic" panose="020B0600070205080204" pitchFamily="-84" charset="-128"/>
                <a:cs typeface="MS PGothic" panose="020B0600070205080204" pitchFamily="-84" charset="-128"/>
              </a:rPr>
              <a:t> An example of such an approach, depicted in Figure 5.10, is reported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[DAMI05] and [DAMI03]. A similar approach is described in [HACI02]. Four entities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involved: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Data owner:  An organization that produces data to be made available for controlled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release, either within the organization or to external users.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User:  Human entity that presents requests (queries) to the system. The user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could be an employee of the organization who is granted access to the database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via the server, or a user external to the organization who, after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is granted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Client:  Frontend that transforms user queries into queries on the encrypted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 stored on the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Server:  An organization that receives the encrypted data from a data owner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makes them available for distribution to clients. The server could in fact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be owned by the data owner but, more typically, is a facility owned and maintained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The term security as a service (SecaaS)  has generally meant a package of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services offered by a service provider that offloads much of the security responsibility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from an enterprise to the security service provider. Among the services typically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provided are authentication, antivirus, antimalware/-spyware, intrusion detection,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security event management. In the context of cloud computing, cloud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as a service, designated SecaaS, is a segment of the SaaS offering of a CP.</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Cloud Security Alliance defines SecaaS as the provision of security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services via the cloud either to cloud-based infrastructure and software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from the cloud to the customers’ on-premise systems [CSA11b]. The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Alliance has identified the following SecaaS categories of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Identity and access management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Data loss prevention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Web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E-mail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Security assessments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Intrusion management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Security information and event management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Encryption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Business continuity and disaster recovery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Network security</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In this section, we examine these categories with a focus on security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cloud-based infrastructure and services (Figure 5.11).</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Identity and access management (IAM)  includes people, processes, and systems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that are used to manage access to enterprise resources by assuring that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identity of an entity is verified, and then granting the correct level of access based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on this assured identity. One aspect of identity management is identity provisioning,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which has to do with providing access to identified users and subsequently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deprovisioning, or deny access, to users when the client enterprise designates such</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users as no longer having access to enterprise resources in the cloud. Another aspect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identity management is for the cloud to participate in the federated identity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management scheme (see Chapter 4) scheme used by the client enterprise. Among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other requirements, the cloud service provider (CSP) must be able to exchange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identity attributes with the enterprise’s chosen identity provider.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access management portion of IAM involves authentication and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control services. For example, the CSP must be able to authenticate users in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trustworthy manner. The access control requirements in SPI environments include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establishing trusted user profile and policy information, using it to control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within the cloud service, and doing this in an auditable way.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 loss prevention (DLP)  is the monitoring, protecting, and verifying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of data at rest, in motion, and in use. Much of DLP can be implemented by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cloud client, such as discussed in Section 5.6. The CSP can also provide DLP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services, such as implementing rules about what functions can be performed on data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various contexts.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Web security  is real-time protection offered either on premise through software/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appliance installation or via the cloud by proxying or redirecting Web traffic</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the CP. This provides an added layer of protection on top of things like antiviruses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prevent malware from entering the enterprise via activities such as Web</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browsing. In addition to protecting against malware, a cloud-based Web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might include usage policy enforcement, data backup, traffic control,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Web access control.</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CSP may provide a Web-based e-mail service, for which security measures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needed. E-mail security  provides control over inbound and outbound e-mail,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protecting the organization from phishing, malicious attachments, enforcing corporate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polices such as acceptable use and spam prevention. The CSP may also incorporate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digital signatures on all e-mail clients and provide optional e-mail encryption.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assessments  are third-part audits of cloud services. While this service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is outside the province of the CSP, the CSP can provide tools and access points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facilitate various assessment activities.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Intrusion management  encompasses intrusion detection, prevention, and response.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core of this service is the implementation of intrusion detection systems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(IDSs) and intrusion prevention systems (IPSs) at entry points to the cloud and 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servers in the cloud. An IDS is a set of automated tools designed to detect unauthorized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access to a host system. We discuss this in Chapter 1. An IPS incorporates IDS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functionality but also includes mechanisms designed to block traffic from intruders.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information and event management (SIEM)  aggregates (via push or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pull mechanisms) log and event data from virtual and real networks,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systems. This information is then correlated and analyzed to provide real-time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reporting and alerting on information/events that may require intervention or other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type of response. The CSP typically provides an integrated service that can put together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information from a variety of sources both within the cloud and within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client enterprise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Encryption  is a pervasive service that can be provided for data at rest in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e-mail traffic, client-specific network management information, and identity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information. Encryption services provided by the CSP involve a range of complex</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issues, including key management, how to implement virtual private network (VPN)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services in the cloud, application encryption, and data content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Business continuity and disaster recovery  comprise measures and mechanisms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ensure operational resiliency in the event of any service interruptions. This is an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area where the CSP, because of economies of scale, can offer obvious benefits to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service client [WOOD10]. The CSP can provide backup at multiple locations,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with reliable failover and disaster recovery facilities. This service must include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flexible infrastructure, redundancy of functions and hardware, monitored operations,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geographically distributed data centers, and network survivability.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Network security  consists of security services that allocate access, distribute,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monitor, and protect the underlying resource services. Services include perimeter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 firewalls and denial-of-service protection. Many of the other services listed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this section, including intrusion management, identity and access management, data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 Numerous documents have been developed to guide businesses thinking about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issues associated with cloud computing. In addition to SP 800-144, which</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provides overall guidance, NIST has issued SP 800-146 (Cloud Computing Synopsis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Recommendations,  May 2012). </a:t>
            </a:r>
            <a:r>
              <a:rPr lang="en-US" dirty="0" err="1">
                <a:latin typeface="Arial" panose="020B0604020202020204" pitchFamily="34" charset="0"/>
                <a:ea typeface="MS PGothic" panose="020B0600070205080204" pitchFamily="-84" charset="-128"/>
                <a:cs typeface="MS PGothic" panose="020B0600070205080204" pitchFamily="-84" charset="-128"/>
              </a:rPr>
              <a:t>NIST’s</a:t>
            </a:r>
            <a:r>
              <a:rPr lang="en-US" dirty="0">
                <a:latin typeface="Arial" panose="020B0604020202020204" pitchFamily="34" charset="0"/>
                <a:ea typeface="MS PGothic" panose="020B0600070205080204" pitchFamily="-84" charset="-128"/>
                <a:cs typeface="MS PGothic" panose="020B0600070205080204" pitchFamily="-84" charset="-128"/>
              </a:rPr>
              <a:t> recommendations systematically consider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each of the major types of cloud services consumed by businesses including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Software as a Service (</a:t>
            </a:r>
            <a:r>
              <a:rPr lang="en-US" dirty="0" err="1">
                <a:latin typeface="Arial" panose="020B0604020202020204" pitchFamily="34" charset="0"/>
                <a:ea typeface="MS PGothic" panose="020B0600070205080204" pitchFamily="-84" charset="-128"/>
                <a:cs typeface="MS PGothic" panose="020B0600070205080204" pitchFamily="-84" charset="-128"/>
              </a:rPr>
              <a:t>SaaS</a:t>
            </a:r>
            <a:r>
              <a:rPr lang="en-US" dirty="0">
                <a:latin typeface="Arial" panose="020B0604020202020204" pitchFamily="34" charset="0"/>
                <a:ea typeface="MS PGothic" panose="020B0600070205080204" pitchFamily="-84" charset="-128"/>
                <a:cs typeface="MS PGothic" panose="020B0600070205080204" pitchFamily="-84" charset="-128"/>
              </a:rPr>
              <a:t>), Infrastructure as a Service (</a:t>
            </a:r>
            <a:r>
              <a:rPr lang="en-US" dirty="0" err="1">
                <a:latin typeface="Arial" panose="020B0604020202020204" pitchFamily="34" charset="0"/>
                <a:ea typeface="MS PGothic" panose="020B0600070205080204" pitchFamily="-84" charset="-128"/>
                <a:cs typeface="MS PGothic" panose="020B0600070205080204" pitchFamily="-84" charset="-128"/>
              </a:rPr>
              <a:t>IaaS</a:t>
            </a:r>
            <a:r>
              <a:rPr lang="en-US" dirty="0">
                <a:latin typeface="Arial" panose="020B0604020202020204" pitchFamily="34" charset="0"/>
                <a:ea typeface="MS PGothic" panose="020B0600070205080204" pitchFamily="-84" charset="-128"/>
                <a:cs typeface="MS PGothic" panose="020B0600070205080204" pitchFamily="-84" charset="-128"/>
              </a:rPr>
              <a:t>), and Platform as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Service (</a:t>
            </a:r>
            <a:r>
              <a:rPr lang="en-US" dirty="0" err="1">
                <a:latin typeface="Arial" panose="020B0604020202020204" pitchFamily="34" charset="0"/>
                <a:ea typeface="MS PGothic" panose="020B0600070205080204" pitchFamily="-84" charset="-128"/>
                <a:cs typeface="MS PGothic" panose="020B0600070205080204" pitchFamily="-84" charset="-128"/>
              </a:rPr>
              <a:t>PaaS</a:t>
            </a:r>
            <a:r>
              <a:rPr lang="en-US" dirty="0">
                <a:latin typeface="Arial" panose="020B0604020202020204" pitchFamily="34" charset="0"/>
                <a:ea typeface="MS PGothic" panose="020B0600070205080204" pitchFamily="-84" charset="-128"/>
                <a:cs typeface="MS PGothic" panose="020B0600070205080204" pitchFamily="-84" charset="-128"/>
              </a:rPr>
              <a:t>). While security issues vary somewhat depending on the type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cloud service, there are multiple NIST recommendations that are independent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type. Not surprisingly, NIST recommends selecting cloud providers that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support strong encryption, have appropriate redundancy mechanisms in place,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employ authentication mechanisms, and offer subscribers sufficient visibility about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mechanisms used to protect subscribers from other subscribers and the provider.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SP 800-146 also lists the overall security controls that are relevant in a cloud computing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environment and that must be assigned to the different cloud actors. These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shown in Table 5.4.</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As more businesses incorporate cloud services into their enterprise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infrastructures, cloud computing security will persist as an important issue.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Examples of cloud computing security failures have the potential to have a chilling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effect on business interest in cloud services and this is inspiring service providers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be serious about incorporating security mechanisms that will allay concerns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potential subscribers. Some service providers have moved their operations to Tier 4</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data centers to address user concerns about availability and redundancy. Because so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many businesses remain reluctant to embrace cloud computing in a big way, cloud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service providers will have to continue to work hard to convince potential customers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that computing support for core business processes and mission critical applications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can be moved safely and securely to the cloud.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anose="020B0604020202020204" pitchFamily="34" charset="0"/>
              </a:rPr>
            </a:fld>
            <a:endParaRPr lang="en-AU" dirty="0">
              <a:latin typeface="Arial" panose="020B0604020202020204" pitchFamily="34" charset="0"/>
            </a:endParaRPr>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p:spPr>
        <p:txBody>
          <a:bodyPr/>
          <a:lstStyle/>
          <a:p>
            <a:pPr eaLnBrk="1" hangingPunct="1"/>
            <a:r>
              <a:rPr lang="en-US" dirty="0">
                <a:latin typeface="Arial" panose="020B0604020202020204" pitchFamily="34" charset="0"/>
                <a:ea typeface="MS PGothic" panose="020B0600070205080204" pitchFamily="-84" charset="-128"/>
                <a:cs typeface="MS PGothic" panose="020B0600070205080204" pitchFamily="-84" charset="-128"/>
              </a:rPr>
              <a:t>Chapter 5 summary.</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p:sp>
      <p:sp>
        <p:nvSpPr>
          <p:cNvPr id="25603" name="Notes Placeholder 2"/>
          <p:cNvSpPr>
            <a:spLocks noGrp="1"/>
          </p:cNvSpPr>
          <p:nvPr>
            <p:ph type="body" idx="1"/>
          </p:nvPr>
        </p:nvSpPr>
        <p:spPr>
          <a:noFill/>
        </p:spPr>
        <p:txBody>
          <a:bodyPr/>
          <a:lstStyle/>
          <a:p>
            <a:r>
              <a:rPr lang="en-US" dirty="0">
                <a:latin typeface="Arial" panose="020B0604020202020204" pitchFamily="34" charset="0"/>
                <a:ea typeface="MS PGothic" panose="020B0600070205080204" pitchFamily="-84" charset="-128"/>
                <a:cs typeface="MS PGothic" panose="020B0600070205080204" pitchFamily="-84" charset="-128"/>
              </a:rPr>
              <a:t> NAC systems deal with three categories of components: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Access requestor (AR):  The AR is the node that is attempting to access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network and may be any device that is managed by the NAC system, including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workstations, servers, printers, cameras, and other IP-enabled devices. ARs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are also referred to as supplicants , or simply, clients.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Policy server: Based on the AR’s posture and an enterprise’s defined policy,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policy server determines what access should be granted. The policy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often relies on backend systems, including antivirus, patch management, or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user directory, to help determine the host’s condition.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Network access server (NAS): The NAS functions as an access control point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users in remote locations connecting to an enterprise’s internal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Also called a media gateway, a remote access server (RAS), or a policy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 NAS may include its own authentication services or rely on a separate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authentication service from the policy server.</a:t>
            </a:r>
            <a:endParaRPr lang="en-US" dirty="0">
              <a:latin typeface="Arial" panose="020B0604020202020204" pitchFamily="34" charset="0"/>
              <a:ea typeface="MS PGothic" panose="020B0600070205080204" pitchFamily="-84" charset="-128"/>
              <a:cs typeface="MS PGothic" panose="020B0600070205080204"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anose="020B0604020202020204" pitchFamily="34" charset="0"/>
              </a:rPr>
            </a:fld>
            <a:endParaRPr lang="en-AU"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anose="020B0604020202020204" pitchFamily="34" charset="0"/>
              </a:rPr>
            </a:fld>
            <a:endParaRPr lang="en-AU" dirty="0">
              <a:latin typeface="Arial" panose="020B0604020202020204" pitchFamily="34"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pitchFamily="-84" charset="-128"/>
                <a:cs typeface="MS PGothic" panose="020B0600070205080204" pitchFamily="-84" charset="-128"/>
              </a:rPr>
              <a:t> Figure 5.1 is a generic network access diagram. A variety of different ARs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seek access to an enterprise network by applying to some type of NAS. The first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step is generally to authenticate the AR. Authentication typically involves some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sort of secure protocol and the use of cryptographic keys. Authentication may be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performed by the NAS, or the NAS may mediate the authentication process. In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latter case, authentication takes place between the supplicant and an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 that is part of the policy server or that is accessed by the policy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The authentication process serves a number of purposes. It verifies a supplicant’s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claimed identity, which enables the policy server to determine what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privileges, if any, the AR may have. The authentication exchange may result in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establishment of session keys to enable future secure communication between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supplicant and resources on the enterprise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Typically, the policy server or a supporting server will perform checks on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AR to determine if it should be permitted interactive remote access connectivity.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These checks—sometimes called health, suitability, screening, or assessment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checks—require software on the user’s system to verify compliance with certain requirements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from the organization’s secure configuration baseline. For example,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user’s antimalware software must be up-to-date, the operating system must be fully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patched, and the remote computer must be owned and controlled by the organization.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These checks should be performed before granting the AR access to the enterprise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network. Based on the results of these checks, the organization can determine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whether the remote computer should be permitted to use interactive remote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If the user has acceptable authorization credentials but the remote computer does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not pass the health check, the user and remote computer should be denied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access or have limited access to a quarantine network so that authorized personnel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can fix the security deficiencies. Figure 5.1 indicates that the quarantine portion of</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enterprise network consists of the policy server and related AR suitability servers.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There may also be application servers that do not require the normal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threshold be met.</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Once an AR has been authenticated and cleared for a certain level of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the enterprise network, the NAS can enable the AR to interact with resources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enterprise network. The NAS may mediate every exchange to enforce a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policy for this AR, or may use other methods to limit the privileges of the AR.</a:t>
            </a:r>
            <a:endParaRPr lang="en-AU"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 Enforcement methods are the actions that are applied to ARs to regulate access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the enterprise network. Many vendors support multiple enforcement methods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simultaneously, allowing the customer to tailor the configuration by using one or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combination of methods. The following are common NAC enforcement methods.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IEEE 802.1X: This is a link layer protocol that enforces authorization before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port is assigned an IP address. IEEE 802.1X makes use of the Extensible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Authentication Protocol for the authentication process. Sections 5.2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5.3 cover the Extensible Authentication Protocol and IEEE 802.1X,</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respectively.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Virtual local area networks (VLANs): In this approach, the enterprise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consisting of an interconnected set of LANs, is segmented logically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into a number of virtual LANs. The NAC system decides to which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network’s VLANs it will direct an AR, based on whether the device needs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security remediation, Internet access only, or some level of network access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enterprise resources. VLANs can be created dynamically and VLAN membership,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both enterprise servers and ARs, may overlap. That is, an enterprise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 or an AR may belong to more than one VLAN.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Firewall: A firewall provides a form of NAC by allowing or denying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traffic between an enterprise host and an external user. Firewalls are discussed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Chapter 12.</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DHCP management: The Dynamic Host Configuration Protocol (DHCP) is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 Internet protocol that enables dynamic allocation of IP addresses to hosts.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DHCP server intercepts DHCP requests and assigns IP addresses instead.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Thus, NAC enforcement occurs at the IP layer based on subnet and IP assignment.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DCHP server is easy to install and configure, but is subject to various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forms of IP spoofing, providing limited security.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There are a number of other enforcement methods available from vendors.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ones in the preceding list are perhaps the most common, and IEEE 802.1X is by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anose="020B0604020202020204" pitchFamily="34" charset="0"/>
                <a:ea typeface="MS PGothic" panose="020B0600070205080204" pitchFamily="-84" charset="-128"/>
                <a:cs typeface="MS PGothic" panose="020B0600070205080204" pitchFamily="-84" charset="-128"/>
              </a:rPr>
              <a:t> The Extensible Authentication Protocol (EAP), defined in RFC 3748, acts as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framework for network access and authentication protocols. EAP provides a set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protocol messages that can encapsulate various authentication methods to be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used between a client and an authentication server. EAP can operate over a variety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of network and link level facilities, including point-to-point links, LANs, and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other networks, and can accommodate the authentication needs of the various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links and networks. Figure 5.2 illustrates the protocol layers that form the context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 EAP supports multiple authentication methods. This is what is meant by referring to</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EAP as extensible . EAP provides a generic transport service for the exchange of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information between a client system and an authentication server.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basic EAP transport service is extended by using a specific authentication protocol,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method, that is installed in both the EAP client and the authentication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Numerous methods have been defined to work over EAP. The following are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commonly supported EAP methods: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EAP-TLS (EAP Transport Layer Security): EAP-TLS (RFC 5216) defines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how the TLS protocol (described in Chapter 6) can be encapsulated in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messages. EAP-TLS uses the handshake protocol in TLS, not its encryption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method. Client and server authenticate each other using digital certificates.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Client generates a pre-master secret key by encrypting a random number with</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server’s public key and sends it to the server. Both client and server use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pre-master to generate the same secret key.</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EAP-TTLS (EAP Tunneled TLS): EAP-TTLS is like EAP-TLS, except only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server has a certificate to authenticate itself to the client first. As in EAPTLS,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secure connection (the “tunnel”) is established with secret keys, but</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that connection is used to continue the authentication process by authenticating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client and possibly the server again using any EAP method or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legacy method such as PAP (Password Authentication Protocol) and CHAP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(Challenge-Handshake Authentication Protocol). EAP-TTLS is defined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RFC 5281.</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EAP-GPSK (EAP Generalized Pre-Shared Key): EAP-GPSK, defined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RFC 5433, is an EAP method for mutual authentication and session key derivation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using a Pre-Shared Key (PSK). EAP-GPSK specifies an EAP method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based on pre-shared keys and employs secret key-based cryptographic algorithms.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Hence, this method is efficient in terms of message flows and computational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costs, but requires the existence of pre-shared keys between each</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peer and EAP server. The set up of these pairwise secret keys is part of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peer registration, and thus, must satisfy the system preconditions. It provides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protected communication channel when mutual authentication is successful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for both parties to communicate over and is designed for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over insecure networks such as IEEE 802.11. EAP-GPSK does not require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any public-key cryptography. The EAP method protocol exchange is done in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 minimum of four messages.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EAP-IKEv2: It is based on the Internet Key Exchange protocol version 2</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(IKEv2), which is described in Chapter 9. It supports mutual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session key establishment using a variety of methods. EAP-TLS is defined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latin typeface="Arial" panose="020B0604020202020204" pitchFamily="34" charset="0"/>
                <a:ea typeface="MS PGothic" panose="020B0600070205080204" pitchFamily="-84" charset="-128"/>
                <a:cs typeface="MS PGothic" panose="020B0600070205080204" pitchFamily="-84" charset="-128"/>
              </a:rPr>
              <a:t> Figure 5.3 indicates a typical arrangement in which EAP is used. The following</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components are involved: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 peer: Client computer that is attempting to access a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EAP authenticator: An access point or NAS that requires EAP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prior to granting access to a network.</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Authentication server: A server computer that negotiates the use of a specific</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EAP method with an EAP peer, validates the EAP peer’s credentials,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authorizes access to the network. Typically, the authentication server is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Remote Authentication Dial-In User Service (RADIUS)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The authentication server functions as a backend server that can authenticate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peers as a service to a number of EAP authenticators. The EAP authenticator then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makes the decision of whether to grant access. This is referred to as the EAP pass-through</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mode . Less commonly, the authenticator takes over the role of the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server; that is, only two parties are involved in the EAP execution.</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As a first step, a lower-level protocol, such as PPP (point-to-point protocol)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IEEE 802.1X, is used to connect to the EAP authenticator. The software entity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the EAP peer that operates at this level is referred to as the supplicant .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messages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containing the appropriate information for a chosen EAP method are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then exchanged between the EAP peer and the authentication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EAP messages may include the following fields: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Code:  Identifies the Type of EAP message. The codes are Request (1),</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Response (2), Success (3), and Failure (4).</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Identifier:  Used to match Responses with Requests.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Length:  Indicates the length, in octets, of the EAP message, including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Code, Identifier, Length, and Data fields.</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Data: Contains information related to authentication. Typically, the Data field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consists of a Type subfield, indicating the type of data carried, and a Type-Data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field.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Success and Failure messages do not include a Data field.</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EAP authentication exchange proceeds as follows. After a lower-level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exchange that established the need for an EAP exchange, the authenticator sends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Request to the peer to request an identity, and the peer sends a Response with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identity information. This is followed by a sequence of Requests by the authenticator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Responses by the peer for the exchange of authentication information.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information exchanged and the number of Request–Response exchanges needed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depend on the authentication method. The conversation continues until either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(1) the authenticator determines that it cannot authenticate the peer and transmits</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 EAP Failure or (2) the authenticator determines that successful authentication</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has occurred and transmits an EAP Success.</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panose="020B0604020202020204" pitchFamily="34" charset="0"/>
                <a:ea typeface="MS PGothic" panose="020B0600070205080204" pitchFamily="-84" charset="-128"/>
                <a:cs typeface="MS PGothic" panose="020B0600070205080204" pitchFamily="-84" charset="-128"/>
              </a:rPr>
              <a:t> Figure 5.4 gives an example of an EAP exchange. Not shown in the figure is a</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message or signal sent from the EAP peer to the authenticator using some protocol</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other than EAP and requesting an EAP exchange to grant network access. One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protocol used for this purpose is IEEE 802.1X, discussed in the next section.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first pair of EAP Request and Response messages is of Type identity, in which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authenticator requests the peer’s identity, and the peer returns its claimed identity</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in the Response message. This Response is passed through the authenticator to the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authentication server. Subsequent EAP messages are exchanged between the peer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and the authentication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 Upon receiving the identity Response message from the peer, the server</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selects an EAP method and sends the first EAP message with a Type field related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to an authentication method. If the peer supports and accepts the selected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method, it replies with the corresponding Response message of the same type.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Otherwise, the peer sends a NAK, and the EAP server either selects another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method or aborts the EAP execution with a failure message. The selected EAP</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method determines the number of Request/Response pairs. During the exchange</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appropriate authentication information, including key material, is exchanged.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The exchange ends when the server determines that authentication has succeeded</a:t>
            </a:r>
            <a:endParaRPr lang="en-US" dirty="0">
              <a:latin typeface="Arial" panose="020B0604020202020204" pitchFamily="34" charset="0"/>
              <a:ea typeface="MS PGothic" panose="020B0600070205080204" pitchFamily="-84" charset="-128"/>
              <a:cs typeface="MS PGothic" panose="020B0600070205080204" pitchFamily="-84" charset="-128"/>
            </a:endParaRPr>
          </a:p>
          <a:p>
            <a:r>
              <a:rPr lang="en-US" dirty="0">
                <a:latin typeface="Arial" panose="020B0604020202020204" pitchFamily="34" charset="0"/>
                <a:ea typeface="MS PGothic" panose="020B0600070205080204" pitchFamily="-84" charset="-128"/>
                <a:cs typeface="MS PGothic" panose="020B0600070205080204" pitchFamily="-84"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1143000" y="2286000"/>
            <a:ext cx="7772400" cy="1143000"/>
          </a:xfrm>
        </p:spPr>
        <p:txBody>
          <a:bodyPr/>
          <a:lstStyle>
            <a:lvl1pPr>
              <a:defRPr sz="4000"/>
            </a:lvl1pPr>
          </a:lstStyle>
          <a:p>
            <a:r>
              <a:rPr lang="en-US"/>
              <a:t>Click to edit Master title style</a:t>
            </a:r>
            <a:endParaRPr lang="en-GB"/>
          </a:p>
        </p:txBody>
      </p:sp>
      <p:sp>
        <p:nvSpPr>
          <p:cNvPr id="445443" name="Rectangle 3"/>
          <p:cNvSpPr>
            <a:spLocks noGrp="1" noChangeArrowheads="1"/>
          </p:cNvSpPr>
          <p:nvPr>
            <p:ph type="subTitle" idx="1"/>
          </p:nvPr>
        </p:nvSpPr>
        <p:spPr>
          <a:xfrm>
            <a:off x="2133600" y="3933825"/>
            <a:ext cx="6400800" cy="1752600"/>
          </a:xfrm>
        </p:spPr>
        <p:txBody>
          <a:bodyPr/>
          <a:lstStyle>
            <a:lvl1pPr marL="0" indent="0">
              <a:buFont typeface="Wingdings" panose="05000000000000000000" pitchFamily="2" charset="2"/>
              <a:buNone/>
              <a:defRPr sz="3000" b="1"/>
            </a:lvl1pPr>
          </a:lstStyle>
          <a:p>
            <a:r>
              <a:rPr lang="en-US"/>
              <a:t>Click to edit Master subtitle style</a:t>
            </a:r>
            <a:endParaRPr lang="en-GB"/>
          </a:p>
        </p:txBody>
      </p:sp>
      <p:sp>
        <p:nvSpPr>
          <p:cNvPr id="445450" name="Rectangle 10"/>
          <p:cNvSpPr>
            <a:spLocks noGrp="1" noChangeArrowheads="1"/>
          </p:cNvSpPr>
          <p:nvPr>
            <p:ph type="dt" sz="half" idx="2"/>
          </p:nvPr>
        </p:nvSpPr>
        <p:spPr/>
        <p:txBody>
          <a:bodyPr/>
          <a:lstStyle>
            <a:lvl1pPr>
              <a:defRPr/>
            </a:lvl1pPr>
          </a:lstStyle>
          <a:p>
            <a:endParaRPr lang="en-GB"/>
          </a:p>
        </p:txBody>
      </p:sp>
      <p:sp>
        <p:nvSpPr>
          <p:cNvPr id="445451" name="Rectangle 11"/>
          <p:cNvSpPr>
            <a:spLocks noGrp="1" noChangeArrowheads="1"/>
          </p:cNvSpPr>
          <p:nvPr>
            <p:ph type="ftr" sz="quarter" idx="3"/>
          </p:nvPr>
        </p:nvSpPr>
        <p:spPr>
          <a:xfrm>
            <a:off x="1979613" y="6597650"/>
            <a:ext cx="5400675" cy="260350"/>
          </a:xfrm>
        </p:spPr>
        <p:txBody>
          <a:bodyPr/>
          <a:lstStyle>
            <a:lvl1pPr>
              <a:defRPr/>
            </a:lvl1pPr>
          </a:lstStyle>
          <a:p>
            <a:endParaRPr lang="en-GB"/>
          </a:p>
        </p:txBody>
      </p:sp>
      <p:sp>
        <p:nvSpPr>
          <p:cNvPr id="445452" name="Rectangle 12"/>
          <p:cNvSpPr>
            <a:spLocks noGrp="1" noChangeArrowheads="1"/>
          </p:cNvSpPr>
          <p:nvPr>
            <p:ph type="sldNum" sz="quarter" idx="4"/>
          </p:nvPr>
        </p:nvSpPr>
        <p:spPr/>
        <p:txBody>
          <a:bodyPr/>
          <a:lstStyle>
            <a:lvl1pPr>
              <a:defRPr/>
            </a:lvl1pPr>
          </a:lstStyle>
          <a:p>
            <a:fld id="{08F320F9-A8B4-4D8C-A596-9D643CDEC05A}" type="slidenum">
              <a:rPr lang="en-GB"/>
            </a:fld>
            <a:endParaRPr lang="en-GB"/>
          </a:p>
        </p:txBody>
      </p:sp>
      <p:pic>
        <p:nvPicPr>
          <p:cNvPr id="9" name="Picture 17" descr="um_header_Jun2007"/>
          <p:cNvPicPr>
            <a:picLocks noChangeAspect="1" noChangeArrowheads="1"/>
          </p:cNvPicPr>
          <p:nvPr userDrawn="1"/>
        </p:nvPicPr>
        <p:blipFill>
          <a:blip r:embed="rId2"/>
          <a:stretch>
            <a:fillRect/>
          </a:stretch>
        </p:blipFill>
        <p:spPr bwMode="auto">
          <a:xfrm>
            <a:off x="0" y="-24"/>
            <a:ext cx="9144000" cy="1028699"/>
          </a:xfrm>
          <a:prstGeom prst="rect">
            <a:avLst/>
          </a:prstGeom>
          <a:noFill/>
        </p:spPr>
      </p:pic>
      <p:pic>
        <p:nvPicPr>
          <p:cNvPr id="10" name="Picture 14" descr="ummc_profile_bw01"/>
          <p:cNvPicPr>
            <a:picLocks noChangeAspect="1" noChangeArrowheads="1"/>
          </p:cNvPicPr>
          <p:nvPr userDrawn="1"/>
        </p:nvPicPr>
        <p:blipFill>
          <a:blip r:embed="rId3">
            <a:clrChange>
              <a:clrFrom>
                <a:srgbClr val="FEFEFE"/>
              </a:clrFrom>
              <a:clrTo>
                <a:srgbClr val="FEFEFE">
                  <a:alpha val="0"/>
                </a:srgbClr>
              </a:clrTo>
            </a:clrChange>
          </a:blip>
          <a:srcRect/>
          <a:stretch>
            <a:fillRect/>
          </a:stretch>
        </p:blipFill>
        <p:spPr bwMode="auto">
          <a:xfrm>
            <a:off x="900113" y="6032500"/>
            <a:ext cx="7500937" cy="70961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19B2592-874A-4840-980F-923146C9DD1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9413" y="917575"/>
            <a:ext cx="2109787" cy="51038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95288" y="917575"/>
            <a:ext cx="6181725" cy="510381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6144637-B964-4CBE-8B8D-A3D621FD1886}"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r>
              <a:rPr lang="en-US" dirty="0"/>
              <a:t>© 2017 Pearson Education, Ltd.,  All rights reserved.             </a:t>
            </a: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CA73CA22-A2B7-42C8-BBC2-F924AEF40E5D}"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A6BEEE59-AA64-4893-B59E-9773E544C06B}"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95288" y="1989138"/>
            <a:ext cx="4144962"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Content Placeholder 3"/>
          <p:cNvSpPr>
            <a:spLocks noGrp="1"/>
          </p:cNvSpPr>
          <p:nvPr>
            <p:ph sz="half" idx="2"/>
          </p:nvPr>
        </p:nvSpPr>
        <p:spPr>
          <a:xfrm>
            <a:off x="4692650" y="1989138"/>
            <a:ext cx="4146550"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0E8CE570-7A47-4B21-96F8-1DD35A50B46D}"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EA802E8A-2F7B-42D9-BC1F-99076D61F85B}" type="slidenum">
              <a:rPr lang="en-GB"/>
            </a:fld>
            <a:endParaRPr lang="en-GB"/>
          </a:p>
        </p:txBody>
      </p:sp>
      <p:sp>
        <p:nvSpPr>
          <p:cNvPr id="10" name="Title 1"/>
          <p:cNvSpPr>
            <a:spLocks noGrp="1"/>
          </p:cNvSpPr>
          <p:nvPr>
            <p:ph type="title"/>
          </p:nvPr>
        </p:nvSpPr>
        <p:spPr>
          <a:xfrm>
            <a:off x="395288" y="908050"/>
            <a:ext cx="8424862" cy="998538"/>
          </a:xfrm>
        </p:spPr>
        <p:txBody>
          <a:bodyPr/>
          <a:lstStyle/>
          <a:p>
            <a:r>
              <a:rPr lang="en-US"/>
              <a:t>Click to edit Master title style</a:t>
            </a:r>
            <a:endParaRPr lang="en-GB"/>
          </a:p>
        </p:txBody>
      </p:sp>
      <p:sp>
        <p:nvSpPr>
          <p:cNvPr id="11" name="Content Placeholder 2"/>
          <p:cNvSpPr>
            <a:spLocks noGrp="1"/>
          </p:cNvSpPr>
          <p:nvPr>
            <p:ph sz="half" idx="1"/>
          </p:nvPr>
        </p:nvSpPr>
        <p:spPr>
          <a:xfrm>
            <a:off x="457200" y="2071677"/>
            <a:ext cx="4038600" cy="39290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12" name="Content Placeholder 3"/>
          <p:cNvSpPr>
            <a:spLocks noGrp="1"/>
          </p:cNvSpPr>
          <p:nvPr>
            <p:ph sz="half" idx="2"/>
          </p:nvPr>
        </p:nvSpPr>
        <p:spPr>
          <a:xfrm>
            <a:off x="4648200" y="2071677"/>
            <a:ext cx="4038600" cy="39290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0B4A3D0B-18D5-429A-B70B-317C1EE86222}"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242C15BC-1A91-4BF4-B73B-2C86130315BB}"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2117" y="1000108"/>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1000108"/>
            <a:ext cx="5111750" cy="512605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a:p>
        </p:txBody>
      </p:sp>
      <p:sp>
        <p:nvSpPr>
          <p:cNvPr id="4" name="Text Placeholder 3"/>
          <p:cNvSpPr>
            <a:spLocks noGrp="1"/>
          </p:cNvSpPr>
          <p:nvPr>
            <p:ph type="body" sz="half" idx="2"/>
          </p:nvPr>
        </p:nvSpPr>
        <p:spPr>
          <a:xfrm>
            <a:off x="492117" y="2285992"/>
            <a:ext cx="3008313" cy="384017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B369EC9-CA5A-4437-952B-E58279F722A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928669"/>
            <a:ext cx="5486400" cy="37989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9F9AE3E-5771-4569-A4D2-178789B86377}"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bwMode="auto">
          <a:xfrm>
            <a:off x="395288" y="917575"/>
            <a:ext cx="8424862" cy="998538"/>
          </a:xfrm>
          <a:prstGeom prst="rect">
            <a:avLst/>
          </a:prstGeom>
          <a:noFill/>
          <a:ln w="9525">
            <a:noFill/>
            <a:miter lim="800000"/>
          </a:ln>
          <a:effectLst/>
        </p:spPr>
        <p:txBody>
          <a:bodyPr vert="horz" wrap="square" lIns="91440" tIns="45720" rIns="91440" bIns="45720" numCol="1" anchor="b" anchorCtr="0" compatLnSpc="1"/>
          <a:lstStyle/>
          <a:p>
            <a:pPr lvl="0"/>
            <a:r>
              <a:rPr lang="en-US"/>
              <a:t>Click to edit Master title style</a:t>
            </a:r>
            <a:endParaRPr lang="en-GB"/>
          </a:p>
        </p:txBody>
      </p:sp>
      <p:sp>
        <p:nvSpPr>
          <p:cNvPr id="444419" name="Rectangle 3"/>
          <p:cNvSpPr>
            <a:spLocks noGrp="1" noChangeArrowheads="1"/>
          </p:cNvSpPr>
          <p:nvPr>
            <p:ph type="body" idx="1"/>
          </p:nvPr>
        </p:nvSpPr>
        <p:spPr bwMode="auto">
          <a:xfrm>
            <a:off x="395288" y="1989138"/>
            <a:ext cx="8443912" cy="4032250"/>
          </a:xfrm>
          <a:prstGeom prst="rect">
            <a:avLst/>
          </a:prstGeom>
          <a:noFill/>
          <a:ln w="9525">
            <a:noFill/>
            <a:miter lim="800000"/>
          </a:ln>
          <a:effectLst/>
        </p:spPr>
        <p:txBody>
          <a:bodyPr vert="horz" wrap="square" lIns="91440" tIns="45720" rIns="91440" bIns="45720" numCol="1" anchor="t" anchorCtr="0" compatLnSpc="1"/>
          <a:lstStyle/>
          <a:p>
            <a:pPr lvl="0"/>
            <a:r>
              <a:rPr lang="en-GB"/>
              <a:t>Click to edit Master text styles</a:t>
            </a:r>
            <a:endParaRPr lang="en-GB"/>
          </a:p>
          <a:p>
            <a:pPr lvl="1"/>
            <a:r>
              <a:rPr lang="en-GB"/>
              <a:t>Second level</a:t>
            </a:r>
            <a:endParaRPr lang="en-GB"/>
          </a:p>
          <a:p>
            <a:pPr lvl="2"/>
            <a:r>
              <a:rPr lang="en-GB"/>
              <a:t>Third level</a:t>
            </a:r>
            <a:endParaRPr lang="en-GB"/>
          </a:p>
          <a:p>
            <a:pPr lvl="3"/>
            <a:r>
              <a:rPr lang="en-GB"/>
              <a:t>Fourth level</a:t>
            </a:r>
            <a:endParaRPr lang="en-GB"/>
          </a:p>
        </p:txBody>
      </p:sp>
      <p:sp>
        <p:nvSpPr>
          <p:cNvPr id="444420" name="Rectangle 4"/>
          <p:cNvSpPr>
            <a:spLocks noChangeArrowheads="1"/>
          </p:cNvSpPr>
          <p:nvPr/>
        </p:nvSpPr>
        <p:spPr bwMode="auto">
          <a:xfrm>
            <a:off x="3495675" y="3176588"/>
            <a:ext cx="9144000" cy="0"/>
          </a:xfrm>
          <a:prstGeom prst="rect">
            <a:avLst/>
          </a:prstGeom>
          <a:noFill/>
          <a:ln w="9525">
            <a:noFill/>
            <a:miter lim="800000"/>
          </a:ln>
          <a:effectLst/>
        </p:spPr>
        <p:txBody>
          <a:bodyPr>
            <a:spAutoFit/>
          </a:bodyPr>
          <a:lstStyle/>
          <a:p>
            <a:endParaRPr lang="en-GB"/>
          </a:p>
        </p:txBody>
      </p:sp>
      <p:sp>
        <p:nvSpPr>
          <p:cNvPr id="444421" name="Rectangle 5"/>
          <p:cNvSpPr>
            <a:spLocks noGrp="1" noChangeArrowheads="1"/>
          </p:cNvSpPr>
          <p:nvPr>
            <p:ph type="dt" sz="half" idx="2"/>
          </p:nvPr>
        </p:nvSpPr>
        <p:spPr bwMode="auto">
          <a:xfrm>
            <a:off x="0" y="6597650"/>
            <a:ext cx="1905000" cy="260350"/>
          </a:xfrm>
          <a:prstGeom prst="rect">
            <a:avLst/>
          </a:prstGeom>
          <a:noFill/>
          <a:ln w="9525">
            <a:noFill/>
            <a:miter lim="800000"/>
          </a:ln>
          <a:effectLst/>
        </p:spPr>
        <p:txBody>
          <a:bodyPr vert="horz" wrap="square" lIns="91440" tIns="45720" rIns="91440" bIns="45720" numCol="1" anchor="b" anchorCtr="0" compatLnSpc="1"/>
          <a:lstStyle>
            <a:lvl1pPr>
              <a:defRPr sz="1400">
                <a:solidFill>
                  <a:schemeClr val="tx2"/>
                </a:solidFill>
                <a:latin typeface="+mn-lt"/>
              </a:defRPr>
            </a:lvl1pPr>
          </a:lstStyle>
          <a:p>
            <a:endParaRPr lang="en-GB"/>
          </a:p>
        </p:txBody>
      </p:sp>
      <p:sp>
        <p:nvSpPr>
          <p:cNvPr id="444422" name="Rectangle 6"/>
          <p:cNvSpPr>
            <a:spLocks noGrp="1" noChangeArrowheads="1"/>
          </p:cNvSpPr>
          <p:nvPr>
            <p:ph type="ftr" sz="quarter" idx="3"/>
          </p:nvPr>
        </p:nvSpPr>
        <p:spPr bwMode="auto">
          <a:xfrm>
            <a:off x="2195513" y="6597650"/>
            <a:ext cx="5113337" cy="260350"/>
          </a:xfrm>
          <a:prstGeom prst="rect">
            <a:avLst/>
          </a:prstGeom>
          <a:noFill/>
          <a:ln w="9525">
            <a:noFill/>
            <a:miter lim="800000"/>
          </a:ln>
          <a:effectLst/>
        </p:spPr>
        <p:txBody>
          <a:bodyPr vert="horz" wrap="square" lIns="91440" tIns="45720" rIns="91440" bIns="45720" numCol="1" anchor="b" anchorCtr="0" compatLnSpc="1"/>
          <a:lstStyle>
            <a:lvl1pPr algn="ctr">
              <a:defRPr sz="1400">
                <a:solidFill>
                  <a:schemeClr val="tx2"/>
                </a:solidFill>
                <a:latin typeface="+mn-lt"/>
              </a:defRPr>
            </a:lvl1pPr>
          </a:lstStyle>
          <a:p>
            <a:endParaRPr lang="en-GB"/>
          </a:p>
        </p:txBody>
      </p:sp>
      <p:sp>
        <p:nvSpPr>
          <p:cNvPr id="444423" name="Rectangle 7"/>
          <p:cNvSpPr>
            <a:spLocks noGrp="1" noChangeArrowheads="1"/>
          </p:cNvSpPr>
          <p:nvPr>
            <p:ph type="sldNum" sz="quarter" idx="4"/>
          </p:nvPr>
        </p:nvSpPr>
        <p:spPr bwMode="auto">
          <a:xfrm>
            <a:off x="7451725" y="6597650"/>
            <a:ext cx="1692275" cy="260350"/>
          </a:xfrm>
          <a:prstGeom prst="rect">
            <a:avLst/>
          </a:prstGeom>
          <a:noFill/>
          <a:ln w="9525">
            <a:noFill/>
            <a:miter lim="800000"/>
          </a:ln>
          <a:effectLst/>
        </p:spPr>
        <p:txBody>
          <a:bodyPr vert="horz" wrap="square" lIns="91440" tIns="45720" rIns="91440" bIns="45720" numCol="1" anchor="b" anchorCtr="0" compatLnSpc="1"/>
          <a:lstStyle>
            <a:lvl1pPr algn="r">
              <a:defRPr sz="1400">
                <a:solidFill>
                  <a:schemeClr val="tx2"/>
                </a:solidFill>
                <a:latin typeface="+mn-lt"/>
              </a:defRPr>
            </a:lvl1pPr>
          </a:lstStyle>
          <a:p>
            <a:fld id="{F6C52656-8D11-4F04-9185-F2B7D8545747}" type="slidenum">
              <a:rPr lang="en-GB"/>
            </a:fld>
            <a:endParaRPr lang="en-GB"/>
          </a:p>
        </p:txBody>
      </p:sp>
      <p:pic>
        <p:nvPicPr>
          <p:cNvPr id="444430" name="Picture 14" descr="ummc_profile_bw01"/>
          <p:cNvPicPr>
            <a:picLocks noChangeAspect="1" noChangeArrowheads="1"/>
          </p:cNvPicPr>
          <p:nvPr/>
        </p:nvPicPr>
        <p:blipFill>
          <a:blip r:embed="rId13">
            <a:clrChange>
              <a:clrFrom>
                <a:srgbClr val="FEFEFE"/>
              </a:clrFrom>
              <a:clrTo>
                <a:srgbClr val="FEFEFE">
                  <a:alpha val="0"/>
                </a:srgbClr>
              </a:clrTo>
            </a:clrChange>
          </a:blip>
          <a:srcRect/>
          <a:stretch>
            <a:fillRect/>
          </a:stretch>
        </p:blipFill>
        <p:spPr bwMode="auto">
          <a:xfrm>
            <a:off x="900113" y="6032500"/>
            <a:ext cx="7500937" cy="709613"/>
          </a:xfrm>
          <a:prstGeom prst="rect">
            <a:avLst/>
          </a:prstGeom>
          <a:noFill/>
        </p:spPr>
      </p:pic>
      <p:pic>
        <p:nvPicPr>
          <p:cNvPr id="444433" name="Picture 17" descr="um_header_Jun2007"/>
          <p:cNvPicPr>
            <a:picLocks noChangeAspect="1" noChangeArrowheads="1"/>
          </p:cNvPicPr>
          <p:nvPr/>
        </p:nvPicPr>
        <p:blipFill>
          <a:blip r:embed="rId14"/>
          <a:stretch>
            <a:fillRect/>
          </a:stretch>
        </p:blipFill>
        <p:spPr bwMode="auto">
          <a:xfrm>
            <a:off x="0" y="-24"/>
            <a:ext cx="9144000" cy="1028699"/>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lr>
          <a:srgbClr val="000099"/>
        </a:buClr>
        <a:buSzPct val="90000"/>
        <a:buFont typeface="Wingdings" panose="05000000000000000000" pitchFamily="2" charset="2"/>
        <a:buChar char="§"/>
        <a:defRPr sz="34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SzPct val="90000"/>
        <a:buFont typeface="Wingdings" panose="05000000000000000000"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SzPct val="90000"/>
        <a:buFont typeface="Wingdings" panose="05000000000000000000" pitchFamily="2" charset="2"/>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SzPct val="90000"/>
        <a:buFont typeface="Wingdings" panose="05000000000000000000"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accent2"/>
        </a:buClr>
        <a:buSzPct val="55000"/>
        <a:buFont typeface="Wingdings" panose="05000000000000000000"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2"/>
        </a:buClr>
        <a:buSzPct val="55000"/>
        <a:buFont typeface="Wingdings" panose="05000000000000000000"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55000"/>
        <a:buFont typeface="Wingdings" panose="05000000000000000000"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55000"/>
        <a:buFont typeface="Wingdings" panose="05000000000000000000"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55000"/>
        <a:buFont typeface="Wingdings" panose="05000000000000000000"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pdf"/></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3.emf"/><Relationship Id="rId1" Type="http://schemas.openxmlformats.org/officeDocument/2006/relationships/image" Target="../media/image12.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d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oleObject" Target="mclaughlinkl:Desktop:Crypto6e Tables:T16-NAC-Cloud.doc!OLE_LINK8" TargetMode="Externa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9.pd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1.png"/><Relationship Id="rId2" Type="http://schemas.microsoft.com/office/2007/relationships/media" Target="../media/media1.mp4"/><Relationship Id="rId1" Type="http://schemas.openxmlformats.org/officeDocument/2006/relationships/video" Target="../media/media1.mp4"/></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23.png"/><Relationship Id="rId1" Type="http://schemas.openxmlformats.org/officeDocument/2006/relationships/image" Target="../media/image22.pd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5.pd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2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7.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image" Target="../media/image28.pdf"/></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30.png"/><Relationship Id="rId1" Type="http://schemas.openxmlformats.org/officeDocument/2006/relationships/oleObject" Target="mclaughlinkl:Desktop:Crypto6e Tables:T16-NAC-Cloud.doc!OLE_LINK10"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df"/></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image" Target="../media/image3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34.png"/><Relationship Id="rId1" Type="http://schemas.openxmlformats.org/officeDocument/2006/relationships/image" Target="../media/image33.pd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image" Target="../media/image36.pdf"/></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d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WQD7010 Network &amp; Security</a:t>
            </a:r>
            <a:endParaRPr lang="en-US" dirty="0"/>
          </a:p>
        </p:txBody>
      </p:sp>
      <p:sp>
        <p:nvSpPr>
          <p:cNvPr id="3" name="Subtitle 2"/>
          <p:cNvSpPr>
            <a:spLocks noGrp="1"/>
          </p:cNvSpPr>
          <p:nvPr>
            <p:ph type="subTitle" idx="1"/>
          </p:nvPr>
        </p:nvSpPr>
        <p:spPr/>
        <p:txBody>
          <a:bodyPr/>
          <a:lstStyle/>
          <a:p>
            <a:pPr lvl="0"/>
            <a:r>
              <a:rPr lang="en-US" dirty="0">
                <a:solidFill>
                  <a:prstClr val="black"/>
                </a:solidFill>
              </a:rPr>
              <a:t>Dr. Saaidal </a:t>
            </a:r>
            <a:r>
              <a:rPr lang="en-US" dirty="0" err="1">
                <a:solidFill>
                  <a:prstClr val="black"/>
                </a:solidFill>
              </a:rPr>
              <a:t>Razalli</a:t>
            </a:r>
            <a:r>
              <a:rPr lang="en-US" dirty="0">
                <a:solidFill>
                  <a:prstClr val="black"/>
                </a:solidFill>
              </a:rPr>
              <a:t> Bin </a:t>
            </a:r>
            <a:r>
              <a:rPr lang="en-US" dirty="0" err="1">
                <a:solidFill>
                  <a:prstClr val="black"/>
                </a:solidFill>
              </a:rPr>
              <a:t>Azzuhri</a:t>
            </a:r>
            <a:endParaRPr lang="en-US" dirty="0">
              <a:solidFill>
                <a:prstClr val="black"/>
              </a:solidFill>
            </a:endParaRPr>
          </a:p>
          <a:p>
            <a:pPr lvl="0"/>
            <a:r>
              <a:rPr lang="en-US" sz="2400" dirty="0">
                <a:solidFill>
                  <a:prstClr val="black"/>
                </a:solidFill>
              </a:rPr>
              <a:t>Dept. of Comp. System &amp; Technology</a:t>
            </a:r>
            <a:endParaRPr lang="en-US" sz="2400" dirty="0">
              <a:solidFill>
                <a:prstClr val="black"/>
              </a:solidFill>
            </a:endParaRPr>
          </a:p>
          <a:p>
            <a:pPr lvl="0"/>
            <a:r>
              <a:rPr lang="en-US" sz="2400" dirty="0">
                <a:solidFill>
                  <a:prstClr val="black"/>
                </a:solidFill>
              </a:rPr>
              <a:t>Fac. of Science Comp &amp; IT</a:t>
            </a:r>
            <a:endParaRPr lang="en-US" sz="2400" dirty="0">
              <a:solidFill>
                <a:prstClr val="black"/>
              </a:solidFill>
            </a:endParaRPr>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02444" y="801857"/>
            <a:ext cx="8229600" cy="811237"/>
          </a:xfrm>
        </p:spPr>
        <p:txBody>
          <a:bodyPr/>
          <a:lstStyle/>
          <a:p>
            <a:r>
              <a:rPr lang="en-US" altLang="en-US" dirty="0"/>
              <a:t>Motivation for EAP</a:t>
            </a:r>
            <a:endParaRPr lang="en-US" altLang="en-US" dirty="0"/>
          </a:p>
        </p:txBody>
      </p:sp>
      <p:sp>
        <p:nvSpPr>
          <p:cNvPr id="8195" name="Rectangle 3"/>
          <p:cNvSpPr>
            <a:spLocks noGrp="1" noChangeArrowheads="1"/>
          </p:cNvSpPr>
          <p:nvPr>
            <p:ph type="body" idx="1"/>
          </p:nvPr>
        </p:nvSpPr>
        <p:spPr>
          <a:xfrm>
            <a:off x="395288" y="1613094"/>
            <a:ext cx="8443912" cy="4032250"/>
          </a:xfrm>
        </p:spPr>
        <p:txBody>
          <a:bodyPr/>
          <a:lstStyle/>
          <a:p>
            <a:pPr algn="l" rtl="0"/>
            <a:r>
              <a:rPr lang="en-US" altLang="en-US" dirty="0"/>
              <a:t>We want to find out more information about the user before choosing the protocol.</a:t>
            </a:r>
            <a:endParaRPr lang="en-US" altLang="en-US" dirty="0"/>
          </a:p>
          <a:p>
            <a:pPr algn="l" rtl="0"/>
            <a:r>
              <a:rPr lang="en-US" altLang="en-US" dirty="0"/>
              <a:t>We want to use an unlimited number of protocols to authenticate each side.</a:t>
            </a:r>
            <a:endParaRPr lang="en-US" altLang="en-US" dirty="0"/>
          </a:p>
          <a:p>
            <a:pPr algn="l" rtl="0"/>
            <a:r>
              <a:rPr lang="en-US" altLang="en-US" dirty="0"/>
              <a:t>We want to allow the NAS (Network Access Server) to work with a back-end authentication server.</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left)">
                                      <p:cBhvr>
                                        <p:cTn id="7" dur="500"/>
                                        <p:tgtEl>
                                          <p:spTgt spid="8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wipe(left)">
                                      <p:cBhvr>
                                        <p:cTn id="12" dur="500"/>
                                        <p:tgtEl>
                                          <p:spTgt spid="8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wipe(left)">
                                      <p:cBhvr>
                                        <p:cTn id="17"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2444" y="970384"/>
            <a:ext cx="8229600" cy="622040"/>
          </a:xfrm>
        </p:spPr>
        <p:txBody>
          <a:bodyPr/>
          <a:lstStyle/>
          <a:p>
            <a:r>
              <a:rPr lang="en-US" altLang="en-US" dirty="0"/>
              <a:t>EAP’s basic assumptions</a:t>
            </a:r>
            <a:endParaRPr lang="en-US" altLang="en-US" dirty="0"/>
          </a:p>
        </p:txBody>
      </p:sp>
      <p:sp>
        <p:nvSpPr>
          <p:cNvPr id="9219" name="Rectangle 3"/>
          <p:cNvSpPr>
            <a:spLocks noGrp="1" noChangeArrowheads="1"/>
          </p:cNvSpPr>
          <p:nvPr>
            <p:ph type="body" idx="1"/>
          </p:nvPr>
        </p:nvSpPr>
        <p:spPr>
          <a:xfrm>
            <a:off x="288132" y="1592424"/>
            <a:ext cx="8443912" cy="4032250"/>
          </a:xfrm>
        </p:spPr>
        <p:txBody>
          <a:bodyPr/>
          <a:lstStyle/>
          <a:p>
            <a:pPr algn="l" rtl="0">
              <a:lnSpc>
                <a:spcPct val="90000"/>
              </a:lnSpc>
            </a:pPr>
            <a:r>
              <a:rPr lang="en-US" altLang="en-US" sz="3200" dirty="0"/>
              <a:t>EAP works over a </a:t>
            </a:r>
            <a:r>
              <a:rPr lang="en-US" altLang="en-US" sz="3200" b="1" dirty="0"/>
              <a:t>secure line.</a:t>
            </a:r>
            <a:endParaRPr lang="en-US" altLang="en-US" sz="3200" b="1" dirty="0"/>
          </a:p>
          <a:p>
            <a:pPr algn="l" rtl="0">
              <a:lnSpc>
                <a:spcPct val="90000"/>
              </a:lnSpc>
            </a:pPr>
            <a:r>
              <a:rPr lang="en-US" altLang="en-US" sz="3200" dirty="0"/>
              <a:t>A client may not support all authentication methods so EAP must support authentication method negotiation.</a:t>
            </a:r>
            <a:endParaRPr lang="en-US" altLang="en-US" sz="3200" dirty="0"/>
          </a:p>
          <a:p>
            <a:pPr algn="l" rtl="0">
              <a:lnSpc>
                <a:spcPct val="90000"/>
              </a:lnSpc>
            </a:pPr>
            <a:r>
              <a:rPr lang="en-US" altLang="en-US" sz="3200" dirty="0"/>
              <a:t>To allow expandability, a NAS should be able to function without knowing all of the EAP authentication methods. </a:t>
            </a:r>
            <a:endParaRPr lang="en-US" altLang="en-US" sz="3200" dirty="0"/>
          </a:p>
          <a:p>
            <a:pPr algn="l" rtl="0">
              <a:lnSpc>
                <a:spcPct val="90000"/>
              </a:lnSpc>
            </a:pPr>
            <a:r>
              <a:rPr lang="en-US" altLang="en-US" sz="3200" dirty="0"/>
              <a:t>The physical layer under the link layer may not be reliable.</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left)">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left)">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left)">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802431"/>
            <a:ext cx="8229600" cy="715347"/>
          </a:xfrm>
        </p:spPr>
        <p:txBody>
          <a:bodyPr/>
          <a:lstStyle/>
          <a:p>
            <a:r>
              <a:rPr lang="en-US" altLang="en-US" dirty="0"/>
              <a:t>What is a “Secure Line”</a:t>
            </a:r>
            <a:endParaRPr lang="en-US" altLang="en-US" dirty="0"/>
          </a:p>
        </p:txBody>
      </p:sp>
      <p:sp>
        <p:nvSpPr>
          <p:cNvPr id="10244" name="Text Box 4"/>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10245" name="Rectangle 5"/>
          <p:cNvSpPr>
            <a:spLocks noGrp="1" noChangeArrowheads="1"/>
          </p:cNvSpPr>
          <p:nvPr>
            <p:ph type="body" idx="1"/>
          </p:nvPr>
        </p:nvSpPr>
        <p:spPr>
          <a:xfrm>
            <a:off x="395288" y="1517778"/>
            <a:ext cx="8443912" cy="4032250"/>
          </a:xfrm>
          <a:noFill/>
        </p:spPr>
        <p:txBody>
          <a:bodyPr/>
          <a:lstStyle/>
          <a:p>
            <a:pPr algn="l" rtl="0"/>
            <a:r>
              <a:rPr lang="en-US" altLang="en-US" dirty="0"/>
              <a:t>In this case, “secure line” is not a strictly technical term.</a:t>
            </a:r>
            <a:endParaRPr lang="en-US" altLang="en-US" dirty="0"/>
          </a:p>
          <a:p>
            <a:pPr algn="l" rtl="0"/>
            <a:r>
              <a:rPr lang="en-US" altLang="en-US" dirty="0"/>
              <a:t>A “secure line” is a line where the probability of a third party listening to the line, injecting or modifying existing traffic is ‘low enough’.</a:t>
            </a:r>
            <a:endParaRPr lang="en-US" altLang="en-US" dirty="0"/>
          </a:p>
          <a:p>
            <a:pPr algn="l" rtl="0"/>
            <a:r>
              <a:rPr lang="en-US" altLang="en-US" dirty="0"/>
              <a:t>What exactly is low enough is </a:t>
            </a:r>
            <a:r>
              <a:rPr lang="en-US" altLang="en-US" dirty="0" err="1"/>
              <a:t>dependant</a:t>
            </a:r>
            <a:r>
              <a:rPr lang="en-US" altLang="en-US" dirty="0"/>
              <a:t> on the link’s use.</a:t>
            </a:r>
            <a:endParaRPr lang="en-US" altLang="en-US" dirty="0"/>
          </a:p>
          <a:p>
            <a:pPr algn="l" rtl="0"/>
            <a:endParaRPr lang="en-US" alt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9600" y="690466"/>
            <a:ext cx="8229600" cy="827314"/>
          </a:xfrm>
        </p:spPr>
        <p:txBody>
          <a:bodyPr/>
          <a:lstStyle/>
          <a:p>
            <a:r>
              <a:rPr lang="en-US" altLang="en-US" dirty="0"/>
              <a:t>The EAP Protocol</a:t>
            </a:r>
            <a:endParaRPr lang="en-US" altLang="en-US" dirty="0"/>
          </a:p>
        </p:txBody>
      </p:sp>
      <p:sp>
        <p:nvSpPr>
          <p:cNvPr id="30723" name="Text Box 3"/>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30724" name="Rectangle 4"/>
          <p:cNvSpPr>
            <a:spLocks noGrp="1" noChangeArrowheads="1"/>
          </p:cNvSpPr>
          <p:nvPr>
            <p:ph type="body" idx="1"/>
          </p:nvPr>
        </p:nvSpPr>
        <p:spPr>
          <a:xfrm>
            <a:off x="395288" y="1752600"/>
            <a:ext cx="8443912" cy="4268788"/>
          </a:xfrm>
          <a:noFill/>
        </p:spPr>
        <p:txBody>
          <a:bodyPr/>
          <a:lstStyle/>
          <a:p>
            <a:pPr algn="l" rtl="0"/>
            <a:r>
              <a:rPr lang="en-US" altLang="en-US" b="1" dirty="0"/>
              <a:t>The EAP protocol is a one sided authentication protocol - the PEER must identify himself to the AUTHENTICATOR.</a:t>
            </a:r>
            <a:endParaRPr lang="en-US" altLang="en-US" b="1" dirty="0"/>
          </a:p>
          <a:p>
            <a:pPr algn="l" rtl="0"/>
            <a:r>
              <a:rPr lang="en-US" altLang="en-US" b="1" dirty="0"/>
              <a:t>EAP allows for mutual authentication by running the protocol in both directions.</a:t>
            </a:r>
            <a:endParaRPr lang="en-US" altLang="en-US"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4706" t="20000" r="4706" b="21818"/>
              <a:stretch>
                <a:fillRect/>
              </a:stretch>
            </p:blipFill>
          </mc:Choice>
          <mc:Fallback>
            <p:blipFill>
              <a:blip r:embed="rId2"/>
              <a:srcRect l="4706" t="20000" r="4706" b="21818"/>
              <a:stretch>
                <a:fillRect/>
              </a:stretch>
            </p:blipFill>
          </mc:Fallback>
        </mc:AlternateContent>
        <p:spPr>
          <a:xfrm>
            <a:off x="422114" y="3360109"/>
            <a:ext cx="8367324" cy="34978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62000" y="1544227"/>
            <a:ext cx="7501812" cy="1815882"/>
          </a:xfrm>
          <a:prstGeom prst="rect">
            <a:avLst/>
          </a:prstGeom>
        </p:spPr>
        <p:txBody>
          <a:bodyPr wrap="square">
            <a:spAutoFit/>
          </a:bodyPr>
          <a:lstStyle/>
          <a:p>
            <a:r>
              <a:rPr lang="en-US" sz="1600" dirty="0">
                <a:latin typeface="Times New Roman" panose="02020603050405020304" pitchFamily="18" charset="0"/>
              </a:rPr>
              <a:t>The Extensible Authentication Protocol (</a:t>
            </a:r>
            <a:r>
              <a:rPr lang="en-US" sz="1600" b="1" dirty="0">
                <a:latin typeface="Times New Roman" panose="02020603050405020304" pitchFamily="18" charset="0"/>
              </a:rPr>
              <a:t>EAP</a:t>
            </a:r>
            <a:r>
              <a:rPr lang="en-US" sz="1600" dirty="0">
                <a:latin typeface="Times New Roman" panose="02020603050405020304" pitchFamily="18" charset="0"/>
              </a:rPr>
              <a:t>) acts as a framework for network access and authentication protocols. </a:t>
            </a:r>
            <a:endParaRPr lang="en-US" sz="1600" dirty="0">
              <a:latin typeface="Times New Roman" panose="02020603050405020304" pitchFamily="18" charset="0"/>
            </a:endParaRPr>
          </a:p>
          <a:p>
            <a:r>
              <a:rPr lang="en-US" sz="1400" dirty="0">
                <a:latin typeface="Arial" panose="020B0604020202020204" pitchFamily="34" charset="0"/>
              </a:rPr>
              <a:t>•</a:t>
            </a:r>
            <a:r>
              <a:rPr lang="en-US" sz="1600" b="1" dirty="0">
                <a:latin typeface="Times New Roman" panose="02020603050405020304" pitchFamily="18" charset="0"/>
              </a:rPr>
              <a:t>EAP </a:t>
            </a:r>
            <a:r>
              <a:rPr lang="en-US" sz="1600" dirty="0">
                <a:latin typeface="Times New Roman" panose="02020603050405020304" pitchFamily="18" charset="0"/>
              </a:rPr>
              <a:t>provides a set of protocol messages, encapsulate various authentication methods to be used between a client and an authentication server. </a:t>
            </a:r>
            <a:endParaRPr lang="en-US" sz="1600" dirty="0">
              <a:latin typeface="Times New Roman" panose="02020603050405020304" pitchFamily="18" charset="0"/>
            </a:endParaRPr>
          </a:p>
          <a:p>
            <a:r>
              <a:rPr lang="en-US" sz="1400" dirty="0">
                <a:latin typeface="Arial" panose="020B0604020202020204" pitchFamily="34" charset="0"/>
              </a:rPr>
              <a:t>•</a:t>
            </a:r>
            <a:r>
              <a:rPr lang="en-US" sz="1600" b="1" dirty="0">
                <a:latin typeface="Times New Roman" panose="02020603050405020304" pitchFamily="18" charset="0"/>
              </a:rPr>
              <a:t>EAP </a:t>
            </a:r>
            <a:r>
              <a:rPr lang="en-US" sz="1600" dirty="0">
                <a:latin typeface="Times New Roman" panose="02020603050405020304" pitchFamily="18" charset="0"/>
              </a:rPr>
              <a:t>can operate over a variety of network and link level facilities, including point-to-point links, LANs, and other networks, and can accommodate the authentication needs of the various links and networks. </a:t>
            </a:r>
            <a:endParaRPr lang="en-US" sz="1600" dirty="0">
              <a:latin typeface="Times New Roman" panose="02020603050405020304" pitchFamily="18" charset="0"/>
            </a:endParaRPr>
          </a:p>
        </p:txBody>
      </p:sp>
      <p:sp>
        <p:nvSpPr>
          <p:cNvPr id="5" name="Rectangle 2"/>
          <p:cNvSpPr txBox="1">
            <a:spLocks noChangeArrowheads="1"/>
          </p:cNvSpPr>
          <p:nvPr/>
        </p:nvSpPr>
        <p:spPr>
          <a:xfrm>
            <a:off x="422113" y="942581"/>
            <a:ext cx="8229600" cy="811237"/>
          </a:xfrm>
          <a:prstGeom prst="rect">
            <a:avLst/>
          </a:prstGeom>
        </p:spPr>
        <p:txBody>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en-US" dirty="0"/>
              <a:t>Extensible Authentication Protocol</a:t>
            </a:r>
            <a:endParaRPr lang="en-US" altLang="en-US" kern="0"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69" y="777875"/>
            <a:ext cx="8424862" cy="758825"/>
          </a:xfrm>
        </p:spPr>
        <p:txBody>
          <a:bodyPr/>
          <a:lstStyle/>
          <a:p>
            <a:r>
              <a:rPr lang="en-US" dirty="0"/>
              <a:t>Authentication Methods</a:t>
            </a:r>
            <a:endParaRPr lang="en-US" dirty="0"/>
          </a:p>
        </p:txBody>
      </p:sp>
      <p:sp>
        <p:nvSpPr>
          <p:cNvPr id="3" name="Content Placeholder 2"/>
          <p:cNvSpPr>
            <a:spLocks noGrp="1"/>
          </p:cNvSpPr>
          <p:nvPr>
            <p:ph idx="1"/>
          </p:nvPr>
        </p:nvSpPr>
        <p:spPr>
          <a:xfrm>
            <a:off x="533400" y="1536700"/>
            <a:ext cx="8001000" cy="4297363"/>
          </a:xfrm>
        </p:spPr>
        <p:txBody>
          <a:bodyPr/>
          <a:lstStyle/>
          <a:p>
            <a:r>
              <a:rPr lang="en-US" sz="2400" dirty="0">
                <a:solidFill>
                  <a:schemeClr val="tx2">
                    <a:lumMod val="10000"/>
                  </a:schemeClr>
                </a:solidFill>
              </a:rPr>
              <a:t>EAP provides a generic transport service for the exchange of authentication information between a client system and an authentication server</a:t>
            </a:r>
            <a:endParaRPr lang="en-US" sz="2400" dirty="0">
              <a:solidFill>
                <a:schemeClr val="tx2">
                  <a:lumMod val="10000"/>
                </a:schemeClr>
              </a:solidFill>
            </a:endParaRPr>
          </a:p>
          <a:p>
            <a:r>
              <a:rPr lang="en-US" sz="2400" dirty="0">
                <a:solidFill>
                  <a:schemeClr val="tx2">
                    <a:lumMod val="10000"/>
                  </a:schemeClr>
                </a:solidFill>
              </a:rPr>
              <a:t>The basic EAP transport service is extended by using a specific authentication protocol that is installed in both the EAP client and the authentication server</a:t>
            </a:r>
            <a:endParaRPr lang="en-US" sz="2400" dirty="0">
              <a:solidFill>
                <a:schemeClr val="tx2">
                  <a:lumMod val="10000"/>
                </a:schemeClr>
              </a:solidFill>
            </a:endParaRPr>
          </a:p>
        </p:txBody>
      </p:sp>
      <p:graphicFrame>
        <p:nvGraphicFramePr>
          <p:cNvPr id="4" name="Diagram 3"/>
          <p:cNvGraphicFramePr/>
          <p:nvPr/>
        </p:nvGraphicFramePr>
        <p:xfrm>
          <a:off x="1141445" y="4043265"/>
          <a:ext cx="5562600" cy="2260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575323"/>
          </a:xfrm>
        </p:spPr>
        <p:txBody>
          <a:bodyPr/>
          <a:lstStyle/>
          <a:p>
            <a:br>
              <a:rPr lang="en-US" b="0" dirty="0"/>
            </a:br>
            <a:r>
              <a:rPr lang="en-US" b="0" dirty="0"/>
              <a:t>EAP Authentication</a:t>
            </a:r>
            <a:endParaRPr lang="en-US" dirty="0"/>
          </a:p>
        </p:txBody>
      </p:sp>
      <p:sp>
        <p:nvSpPr>
          <p:cNvPr id="3" name="Content Placeholder 2"/>
          <p:cNvSpPr>
            <a:spLocks noGrp="1"/>
          </p:cNvSpPr>
          <p:nvPr>
            <p:ph idx="1"/>
          </p:nvPr>
        </p:nvSpPr>
        <p:spPr>
          <a:xfrm>
            <a:off x="395288" y="1492898"/>
            <a:ext cx="8443912" cy="4528490"/>
          </a:xfrm>
        </p:spPr>
        <p:txBody>
          <a:bodyPr/>
          <a:lstStyle/>
          <a:p>
            <a:r>
              <a:rPr lang="en-US" sz="2000" b="1" dirty="0"/>
              <a:t>EAP-TLS (EAP Transport Layer Security)</a:t>
            </a:r>
            <a:r>
              <a:rPr lang="en-US" sz="2000" dirty="0"/>
              <a:t>: defines how the TLS protocol can be encapsulated in EAP messages. It uses the handshake protocol in TLS. </a:t>
            </a:r>
            <a:endParaRPr lang="en-US" sz="2000" dirty="0"/>
          </a:p>
          <a:p>
            <a:r>
              <a:rPr lang="en-US" sz="2000" b="1" dirty="0"/>
              <a:t>EAP-TTLS (EAP Tunneled TLS)</a:t>
            </a:r>
            <a:r>
              <a:rPr lang="en-US" sz="2000" dirty="0"/>
              <a:t>: like </a:t>
            </a:r>
            <a:r>
              <a:rPr lang="en-US" sz="2000" b="1" dirty="0"/>
              <a:t>EAP-TLS</a:t>
            </a:r>
            <a:r>
              <a:rPr lang="en-US" sz="2000" dirty="0"/>
              <a:t>, except only the server has a certificate to authenticate itself to the client first. In </a:t>
            </a:r>
            <a:r>
              <a:rPr lang="en-US" sz="2000" b="1" dirty="0"/>
              <a:t>EAP-TLS</a:t>
            </a:r>
            <a:r>
              <a:rPr lang="en-US" sz="2000" dirty="0"/>
              <a:t>, a secure connection (the “tunnel”) is established with secret keys. </a:t>
            </a:r>
            <a:endParaRPr lang="en-US" sz="2000" dirty="0"/>
          </a:p>
          <a:p>
            <a:r>
              <a:rPr lang="en-US" sz="2000" b="1" dirty="0"/>
              <a:t>EAP-GPSK (EAP Generalized Pre-Shared Key)</a:t>
            </a:r>
            <a:r>
              <a:rPr lang="en-US" sz="2000" dirty="0"/>
              <a:t>: is an </a:t>
            </a:r>
            <a:r>
              <a:rPr lang="en-US" sz="2000" b="1" dirty="0"/>
              <a:t>EAP </a:t>
            </a:r>
            <a:r>
              <a:rPr lang="en-US" sz="2000" dirty="0"/>
              <a:t>method for mutual authentication and session key derivation using a pre-shared key (</a:t>
            </a:r>
            <a:r>
              <a:rPr lang="en-US" sz="2000" b="1" dirty="0"/>
              <a:t>PSK</a:t>
            </a:r>
            <a:r>
              <a:rPr lang="en-US" sz="2000" dirty="0"/>
              <a:t>). It specifies an </a:t>
            </a:r>
            <a:r>
              <a:rPr lang="en-US" sz="2000" b="1" dirty="0"/>
              <a:t>EAP </a:t>
            </a:r>
            <a:r>
              <a:rPr lang="en-US" sz="2000" dirty="0"/>
              <a:t>method based on </a:t>
            </a:r>
            <a:r>
              <a:rPr lang="en-US" sz="2000" b="1" dirty="0"/>
              <a:t>PSK</a:t>
            </a:r>
            <a:r>
              <a:rPr lang="en-US" sz="2000" dirty="0"/>
              <a:t>s and employs secret key-based cryptographic algorithms. </a:t>
            </a:r>
            <a:endParaRPr lang="en-US" sz="2000" dirty="0"/>
          </a:p>
          <a:p>
            <a:r>
              <a:rPr lang="en-US" sz="2000" b="1" dirty="0"/>
              <a:t>EAP-IKEv2</a:t>
            </a:r>
            <a:r>
              <a:rPr lang="en-US" sz="2000" dirty="0"/>
              <a:t>: based on the Internet Key Exchange protocol ver.2 (IKEv2). It supports mutual authentication and session key establishment using a variety of methods. </a:t>
            </a:r>
            <a:endParaRPr lang="en-US" sz="2000" dirty="0"/>
          </a:p>
          <a:p>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444731" y="2254406"/>
            <a:ext cx="6699269" cy="4603594"/>
          </a:xfrm>
          <a:prstGeom prst="rect">
            <a:avLst/>
          </a:prstGeom>
        </p:spPr>
      </p:pic>
      <p:pic>
        <p:nvPicPr>
          <p:cNvPr id="5" name="Picture 4"/>
          <p:cNvPicPr>
            <a:picLocks noChangeAspect="1"/>
          </p:cNvPicPr>
          <p:nvPr/>
        </p:nvPicPr>
        <p:blipFill>
          <a:blip r:embed="rId2"/>
          <a:stretch>
            <a:fillRect/>
          </a:stretch>
        </p:blipFill>
        <p:spPr>
          <a:xfrm>
            <a:off x="348558" y="4014607"/>
            <a:ext cx="1728843" cy="1627969"/>
          </a:xfrm>
          <a:prstGeom prst="rect">
            <a:avLst/>
          </a:prstGeom>
        </p:spPr>
      </p:pic>
      <p:pic>
        <p:nvPicPr>
          <p:cNvPr id="6" name="Picture 5"/>
          <p:cNvPicPr>
            <a:picLocks noChangeAspect="1"/>
          </p:cNvPicPr>
          <p:nvPr/>
        </p:nvPicPr>
        <p:blipFill>
          <a:blip r:embed="rId3"/>
          <a:stretch>
            <a:fillRect/>
          </a:stretch>
        </p:blipFill>
        <p:spPr>
          <a:xfrm>
            <a:off x="0" y="1100812"/>
            <a:ext cx="3544129" cy="1153594"/>
          </a:xfrm>
          <a:prstGeom prst="rect">
            <a:avLst/>
          </a:prstGeom>
        </p:spPr>
      </p:pic>
      <p:pic>
        <p:nvPicPr>
          <p:cNvPr id="7" name="Picture 6"/>
          <p:cNvPicPr>
            <a:picLocks noChangeAspect="1"/>
          </p:cNvPicPr>
          <p:nvPr/>
        </p:nvPicPr>
        <p:blipFill>
          <a:blip r:embed="rId4"/>
          <a:stretch>
            <a:fillRect/>
          </a:stretch>
        </p:blipFill>
        <p:spPr>
          <a:xfrm>
            <a:off x="5090653" y="1364953"/>
            <a:ext cx="2506823" cy="625313"/>
          </a:xfrm>
          <a:prstGeom prst="rect">
            <a:avLst/>
          </a:prstGeom>
        </p:spPr>
      </p:pic>
    </p:spTree>
  </p:cSld>
  <p:clrMapOvr>
    <a:masterClrMapping/>
  </p:clrMapOvr>
  <p:transition spd="med">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533400" y="999931"/>
            <a:ext cx="8229600" cy="752669"/>
          </a:xfrm>
        </p:spPr>
        <p:txBody>
          <a:bodyPr/>
          <a:lstStyle/>
          <a:p>
            <a:r>
              <a:rPr lang="en-US" altLang="en-US" dirty="0"/>
              <a:t>The EAP Protocol (2)</a:t>
            </a:r>
            <a:endParaRPr lang="en-US" altLang="en-US" dirty="0"/>
          </a:p>
        </p:txBody>
      </p:sp>
      <p:sp>
        <p:nvSpPr>
          <p:cNvPr id="25603"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5604" name="Rectangle 1028"/>
          <p:cNvSpPr>
            <a:spLocks noGrp="1" noChangeArrowheads="1"/>
          </p:cNvSpPr>
          <p:nvPr>
            <p:ph type="body" idx="1"/>
          </p:nvPr>
        </p:nvSpPr>
        <p:spPr>
          <a:noFill/>
        </p:spPr>
        <p:txBody>
          <a:bodyPr/>
          <a:lstStyle/>
          <a:p>
            <a:pPr algn="l" rtl="0"/>
            <a:r>
              <a:rPr lang="en-US" altLang="en-US" dirty="0"/>
              <a:t>A request-response protocol.</a:t>
            </a:r>
            <a:endParaRPr lang="en-US" altLang="en-US" dirty="0"/>
          </a:p>
          <a:p>
            <a:pPr algn="l" rtl="0"/>
            <a:r>
              <a:rPr lang="en-US" altLang="en-US" dirty="0"/>
              <a:t>Uses 4 different kinds of messages:</a:t>
            </a:r>
            <a:endParaRPr lang="en-US" altLang="en-US" dirty="0"/>
          </a:p>
          <a:p>
            <a:pPr algn="l" rtl="0">
              <a:buFontTx/>
              <a:buNone/>
            </a:pPr>
            <a:r>
              <a:rPr lang="en-US" altLang="en-US" b="1" dirty="0"/>
              <a:t>    1. EAP request</a:t>
            </a:r>
            <a:endParaRPr lang="en-US" altLang="en-US" b="1" dirty="0"/>
          </a:p>
          <a:p>
            <a:pPr algn="l" rtl="0">
              <a:buFontTx/>
              <a:buNone/>
            </a:pPr>
            <a:r>
              <a:rPr lang="en-US" altLang="en-US" b="1" dirty="0"/>
              <a:t>    2. EAP response</a:t>
            </a:r>
            <a:endParaRPr lang="en-US" altLang="en-US" b="1" dirty="0"/>
          </a:p>
          <a:p>
            <a:pPr algn="l" rtl="0">
              <a:buFontTx/>
              <a:buNone/>
            </a:pPr>
            <a:r>
              <a:rPr lang="en-US" altLang="en-US" b="1" dirty="0"/>
              <a:t>    3. EAP success</a:t>
            </a:r>
            <a:endParaRPr lang="en-US" altLang="en-US" b="1" dirty="0"/>
          </a:p>
          <a:p>
            <a:pPr algn="l" rtl="0">
              <a:buFontTx/>
              <a:buNone/>
            </a:pPr>
            <a:r>
              <a:rPr lang="en-US" altLang="en-US" b="1" dirty="0"/>
              <a:t>    4. EAP failure</a:t>
            </a:r>
            <a:endParaRPr lang="en-US" altLang="en-US" b="1" dirty="0"/>
          </a:p>
          <a:p>
            <a:pPr algn="l" rtl="0">
              <a:buFontTx/>
              <a:buNone/>
            </a:pPr>
            <a:endParaRPr lang="en-US" altLang="en-US"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 y="1304122"/>
            <a:ext cx="8580120" cy="4247317"/>
          </a:xfrm>
          <a:prstGeom prst="rect">
            <a:avLst/>
          </a:prstGeom>
        </p:spPr>
        <p:txBody>
          <a:bodyPr wrap="square">
            <a:spAutoFit/>
          </a:bodyPr>
          <a:lstStyle/>
          <a:p>
            <a:r>
              <a:rPr lang="en-US" sz="1800" dirty="0">
                <a:latin typeface="Arial" panose="020B0604020202020204" pitchFamily="34" charset="0"/>
                <a:ea typeface="MS PGothic" panose="020B0600070205080204" pitchFamily="-84" charset="-128"/>
                <a:cs typeface="MS PGothic" panose="020B0600070205080204" pitchFamily="-84" charset="-128"/>
              </a:rPr>
              <a:t>EAP messages may include the following fields:</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 Code:  Identifies the Type of EAP message. The codes are Request (1),</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Response (2), Success (3), and Failure (4).</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 Identifier:  Used to match Responses with Requests.</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 Length:  Indicates the length, in octets, of the EAP message, including the</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Code, Identifier, Length, and Data fields.</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 Data: Contains information related to authentication. Typically, the Data field</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consists of a Type subfield, indicating the type of data carried, and a Type-Data</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field.</a:t>
            </a:r>
            <a:endParaRPr lang="en-US" sz="1800" dirty="0">
              <a:latin typeface="Arial" panose="020B0604020202020204" pitchFamily="34" charset="0"/>
              <a:ea typeface="MS PGothic" panose="020B0600070205080204" pitchFamily="-84" charset="-128"/>
              <a:cs typeface="MS PGothic" panose="020B0600070205080204" pitchFamily="-84" charset="-128"/>
            </a:endParaRPr>
          </a:p>
          <a:p>
            <a:endParaRPr lang="en-US" sz="1800" dirty="0">
              <a:latin typeface="Arial" panose="020B0604020202020204" pitchFamily="34" charset="0"/>
              <a:ea typeface="MS PGothic" panose="020B0600070205080204" pitchFamily="-84" charset="-128"/>
              <a:cs typeface="MS PGothic" panose="020B0600070205080204" pitchFamily="-84" charset="-128"/>
            </a:endParaRPr>
          </a:p>
          <a:p>
            <a:r>
              <a:rPr lang="en-US" sz="1800" dirty="0">
                <a:latin typeface="Arial" panose="020B0604020202020204" pitchFamily="34" charset="0"/>
                <a:ea typeface="MS PGothic" panose="020B0600070205080204" pitchFamily="-84" charset="-128"/>
                <a:cs typeface="MS PGothic" panose="020B0600070205080204" pitchFamily="-84" charset="-128"/>
              </a:rPr>
              <a:t>The Success and Failure messages do not include a Data field.</a:t>
            </a:r>
            <a:endParaRPr lang="en-US" sz="1800" dirty="0">
              <a:latin typeface="Arial" panose="020B0604020202020204" pitchFamily="34" charset="0"/>
              <a:ea typeface="MS PGothic" panose="020B0600070205080204" pitchFamily="-84" charset="-128"/>
              <a:cs typeface="MS PGothic" panose="020B0600070205080204" pitchFamily="-84"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5</a:t>
            </a:r>
            <a:endParaRPr lang="en-US" dirty="0"/>
          </a:p>
        </p:txBody>
      </p:sp>
      <p:sp>
        <p:nvSpPr>
          <p:cNvPr id="19459" name="Subtitle 13"/>
          <p:cNvSpPr>
            <a:spLocks noGrp="1"/>
          </p:cNvSpPr>
          <p:nvPr>
            <p:ph type="subTitle" idx="1"/>
          </p:nvPr>
        </p:nvSpPr>
        <p:spPr/>
        <p:txBody>
          <a:bodyPr>
            <a:normAutofit/>
          </a:bodyPr>
          <a:lstStyle/>
          <a:p>
            <a:r>
              <a:rPr lang="en-AU" sz="3600" dirty="0">
                <a:solidFill>
                  <a:schemeClr val="tx2">
                    <a:lumMod val="10000"/>
                  </a:schemeClr>
                </a:solidFill>
                <a:ea typeface="MS PGothic" panose="020B0600070205080204" pitchFamily="-84" charset="-128"/>
                <a:cs typeface="MS PGothic" panose="020B0600070205080204" pitchFamily="-84" charset="-128"/>
              </a:rPr>
              <a:t>Network Access Control </a:t>
            </a:r>
            <a:endParaRPr lang="en-AU" sz="3600" dirty="0">
              <a:solidFill>
                <a:schemeClr val="tx2">
                  <a:lumMod val="10000"/>
                </a:schemeClr>
              </a:solidFill>
              <a:ea typeface="MS PGothic" panose="020B0600070205080204" pitchFamily="-84" charset="-128"/>
              <a:cs typeface="MS PGothic" panose="020B0600070205080204" pitchFamily="-84" charset="-128"/>
            </a:endParaRPr>
          </a:p>
          <a:p>
            <a:r>
              <a:rPr lang="en-AU" sz="3600" dirty="0">
                <a:solidFill>
                  <a:schemeClr val="tx2">
                    <a:lumMod val="10000"/>
                  </a:schemeClr>
                </a:solidFill>
                <a:ea typeface="MS PGothic" panose="020B0600070205080204" pitchFamily="-84" charset="-128"/>
                <a:cs typeface="MS PGothic" panose="020B0600070205080204" pitchFamily="-84" charset="-128"/>
              </a:rPr>
              <a:t>and Cloud Security</a:t>
            </a:r>
            <a:endParaRPr lang="en-AU" sz="3600" dirty="0">
              <a:solidFill>
                <a:schemeClr val="tx2">
                  <a:lumMod val="10000"/>
                </a:schemeClr>
              </a:solidFill>
              <a:ea typeface="MS PGothic" panose="020B0600070205080204" pitchFamily="-84" charset="-128"/>
              <a:cs typeface="MS PGothic" panose="020B0600070205080204" pitchFamily="-84"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533400" y="934386"/>
            <a:ext cx="8229600" cy="566737"/>
          </a:xfrm>
        </p:spPr>
        <p:txBody>
          <a:bodyPr/>
          <a:lstStyle/>
          <a:p>
            <a:r>
              <a:rPr lang="en-US" altLang="en-US" dirty="0"/>
              <a:t>EAP messages </a:t>
            </a:r>
            <a:endParaRPr lang="en-US" altLang="en-US" dirty="0"/>
          </a:p>
        </p:txBody>
      </p:sp>
      <p:sp>
        <p:nvSpPr>
          <p:cNvPr id="26627"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6628" name="Rectangle 1028"/>
          <p:cNvSpPr>
            <a:spLocks noGrp="1" noChangeArrowheads="1"/>
          </p:cNvSpPr>
          <p:nvPr>
            <p:ph type="body" idx="1"/>
          </p:nvPr>
        </p:nvSpPr>
        <p:spPr>
          <a:xfrm>
            <a:off x="251026" y="1621916"/>
            <a:ext cx="8443912" cy="3629533"/>
          </a:xfrm>
          <a:noFill/>
        </p:spPr>
        <p:txBody>
          <a:bodyPr/>
          <a:lstStyle/>
          <a:p>
            <a:pPr algn="l" rtl="0"/>
            <a:r>
              <a:rPr lang="en-US" altLang="en-US" b="1" dirty="0"/>
              <a:t>All EAP messages have a common format:</a:t>
            </a:r>
            <a:endParaRPr lang="en-US" altLang="en-US" b="1" dirty="0"/>
          </a:p>
        </p:txBody>
      </p:sp>
      <p:grpSp>
        <p:nvGrpSpPr>
          <p:cNvPr id="26629" name="Group 1029"/>
          <p:cNvGrpSpPr>
            <a:grpSpLocks noChangeAspect="1"/>
          </p:cNvGrpSpPr>
          <p:nvPr/>
        </p:nvGrpSpPr>
        <p:grpSpPr bwMode="auto">
          <a:xfrm>
            <a:off x="2482850" y="2316163"/>
            <a:ext cx="5275263" cy="1546225"/>
            <a:chOff x="1793" y="10337"/>
            <a:chExt cx="8306" cy="2434"/>
          </a:xfrm>
        </p:grpSpPr>
        <p:sp>
          <p:nvSpPr>
            <p:cNvPr id="26630" name="AutoShape 1030"/>
            <p:cNvSpPr>
              <a:spLocks noChangeAspect="1" noChangeArrowheads="1"/>
            </p:cNvSpPr>
            <p:nvPr/>
          </p:nvSpPr>
          <p:spPr bwMode="auto">
            <a:xfrm>
              <a:off x="1793" y="10337"/>
              <a:ext cx="8306"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31" name="Text Box 1031"/>
            <p:cNvSpPr txBox="1">
              <a:spLocks noChangeArrowheads="1"/>
            </p:cNvSpPr>
            <p:nvPr/>
          </p:nvSpPr>
          <p:spPr bwMode="auto">
            <a:xfrm>
              <a:off x="1950" y="11445"/>
              <a:ext cx="1994"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en-US" b="1"/>
                <a:t>Code</a:t>
              </a:r>
              <a:endParaRPr lang="en-US" altLang="en-US"/>
            </a:p>
          </p:txBody>
        </p:sp>
        <p:sp>
          <p:nvSpPr>
            <p:cNvPr id="26632" name="Text Box 1032"/>
            <p:cNvSpPr txBox="1">
              <a:spLocks noChangeArrowheads="1"/>
            </p:cNvSpPr>
            <p:nvPr/>
          </p:nvSpPr>
          <p:spPr bwMode="auto">
            <a:xfrm>
              <a:off x="3929" y="11445"/>
              <a:ext cx="1995"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rtl="0"/>
              <a:r>
                <a:rPr lang="en-US" altLang="en-US" b="1"/>
                <a:t>Identifier</a:t>
              </a:r>
              <a:endParaRPr lang="en-US" altLang="en-US"/>
            </a:p>
          </p:txBody>
        </p:sp>
        <p:sp>
          <p:nvSpPr>
            <p:cNvPr id="26633" name="Text Box 1033"/>
            <p:cNvSpPr txBox="1">
              <a:spLocks noChangeArrowheads="1"/>
            </p:cNvSpPr>
            <p:nvPr/>
          </p:nvSpPr>
          <p:spPr bwMode="auto">
            <a:xfrm>
              <a:off x="5924" y="11445"/>
              <a:ext cx="3990"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rtl="0"/>
              <a:r>
                <a:rPr lang="en-US" altLang="en-US" b="1"/>
                <a:t>Length</a:t>
              </a:r>
              <a:endParaRPr lang="en-US" altLang="en-US"/>
            </a:p>
          </p:txBody>
        </p:sp>
        <p:sp>
          <p:nvSpPr>
            <p:cNvPr id="26634" name="Line 1034"/>
            <p:cNvSpPr>
              <a:spLocks noChangeShapeType="1"/>
            </p:cNvSpPr>
            <p:nvPr/>
          </p:nvSpPr>
          <p:spPr bwMode="auto">
            <a:xfrm>
              <a:off x="1950" y="11205"/>
              <a:ext cx="7949"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6635" name="Group 1035"/>
            <p:cNvGrpSpPr/>
            <p:nvPr/>
          </p:nvGrpSpPr>
          <p:grpSpPr bwMode="auto">
            <a:xfrm>
              <a:off x="1972" y="10461"/>
              <a:ext cx="7958" cy="669"/>
              <a:chOff x="1972" y="10446"/>
              <a:chExt cx="7958" cy="669"/>
            </a:xfrm>
          </p:grpSpPr>
          <p:sp>
            <p:nvSpPr>
              <p:cNvPr id="26636" name="Text Box 1036"/>
              <p:cNvSpPr txBox="1">
                <a:spLocks noChangeArrowheads="1"/>
              </p:cNvSpPr>
              <p:nvPr/>
            </p:nvSpPr>
            <p:spPr bwMode="auto">
              <a:xfrm>
                <a:off x="1980" y="10680"/>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dirty="0">
                    <a:latin typeface="Times New Roman" panose="02020603050405020304" pitchFamily="18" charset="0"/>
                    <a:cs typeface="David" pitchFamily="10" charset="0"/>
                  </a:rPr>
                  <a:t>0  1  2  3  4  5  6  7  8  9  0  1  2  3  4  5  6  7  8  9  0  1  2  3  4  5  6  7  8  9  0  1</a:t>
                </a:r>
                <a:endParaRPr lang="en-US" altLang="en-US" dirty="0"/>
              </a:p>
            </p:txBody>
          </p:sp>
          <p:sp>
            <p:nvSpPr>
              <p:cNvPr id="26637" name="Text Box 1037"/>
              <p:cNvSpPr txBox="1">
                <a:spLocks noChangeArrowheads="1"/>
              </p:cNvSpPr>
              <p:nvPr/>
            </p:nvSpPr>
            <p:spPr bwMode="auto">
              <a:xfrm>
                <a:off x="1972" y="10446"/>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a:t>
                </a:r>
                <a:endParaRPr lang="en-US" altLang="en-US"/>
              </a:p>
            </p:txBody>
          </p:sp>
        </p:grpSp>
        <p:sp>
          <p:nvSpPr>
            <p:cNvPr id="26638" name="Text Box 1038"/>
            <p:cNvSpPr txBox="1">
              <a:spLocks noChangeArrowheads="1"/>
            </p:cNvSpPr>
            <p:nvPr/>
          </p:nvSpPr>
          <p:spPr bwMode="auto">
            <a:xfrm>
              <a:off x="1950" y="12000"/>
              <a:ext cx="1979"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b="1"/>
                <a:t>Data</a:t>
              </a:r>
              <a:r>
                <a:rPr lang="en-US" altLang="en-US" sz="1400" b="1"/>
                <a:t> ...</a:t>
              </a:r>
              <a:endParaRPr lang="en-US" altLang="en-US"/>
            </a:p>
          </p:txBody>
        </p:sp>
        <p:sp>
          <p:nvSpPr>
            <p:cNvPr id="26639" name="Line 1039"/>
            <p:cNvSpPr>
              <a:spLocks noChangeShapeType="1"/>
            </p:cNvSpPr>
            <p:nvPr/>
          </p:nvSpPr>
          <p:spPr bwMode="auto">
            <a:xfrm>
              <a:off x="1953" y="12000"/>
              <a:ext cx="1" cy="57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26640" name="Line 1040"/>
            <p:cNvSpPr>
              <a:spLocks noChangeShapeType="1"/>
            </p:cNvSpPr>
            <p:nvPr/>
          </p:nvSpPr>
          <p:spPr bwMode="auto">
            <a:xfrm flipH="1">
              <a:off x="1938" y="12570"/>
              <a:ext cx="1200"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en-US"/>
            </a:p>
          </p:txBody>
        </p:sp>
      </p:grpSp>
      <p:grpSp>
        <p:nvGrpSpPr>
          <p:cNvPr id="26650" name="Group 1050"/>
          <p:cNvGrpSpPr/>
          <p:nvPr/>
        </p:nvGrpSpPr>
        <p:grpSpPr bwMode="auto">
          <a:xfrm>
            <a:off x="384175" y="2901950"/>
            <a:ext cx="2209800" cy="1079500"/>
            <a:chOff x="242" y="1828"/>
            <a:chExt cx="1392" cy="680"/>
          </a:xfrm>
        </p:grpSpPr>
        <p:sp>
          <p:nvSpPr>
            <p:cNvPr id="26642" name="Line 1042"/>
            <p:cNvSpPr>
              <a:spLocks noChangeShapeType="1"/>
            </p:cNvSpPr>
            <p:nvPr/>
          </p:nvSpPr>
          <p:spPr bwMode="auto">
            <a:xfrm flipH="1">
              <a:off x="1295" y="1999"/>
              <a:ext cx="339" cy="9"/>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5" name="Text Box 1045"/>
            <p:cNvSpPr txBox="1">
              <a:spLocks noChangeArrowheads="1"/>
            </p:cNvSpPr>
            <p:nvPr/>
          </p:nvSpPr>
          <p:spPr bwMode="auto">
            <a:xfrm>
              <a:off x="242" y="1828"/>
              <a:ext cx="1042" cy="68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1600" b="1" dirty="0"/>
                <a:t>Code</a:t>
              </a:r>
              <a:r>
                <a:rPr lang="en-US" altLang="en-US" sz="1600" dirty="0"/>
                <a:t>: 1 byte, representing the type of EAP message</a:t>
              </a:r>
              <a:endParaRPr lang="en-US" altLang="en-US" sz="1600" dirty="0"/>
            </a:p>
          </p:txBody>
        </p:sp>
      </p:grpSp>
      <p:grpSp>
        <p:nvGrpSpPr>
          <p:cNvPr id="26649" name="Group 1049"/>
          <p:cNvGrpSpPr/>
          <p:nvPr/>
        </p:nvGrpSpPr>
        <p:grpSpPr bwMode="auto">
          <a:xfrm>
            <a:off x="250825" y="3729039"/>
            <a:ext cx="2778124" cy="2538413"/>
            <a:chOff x="122" y="2337"/>
            <a:chExt cx="1750" cy="1599"/>
          </a:xfrm>
        </p:grpSpPr>
        <p:sp>
          <p:nvSpPr>
            <p:cNvPr id="26644" name="Line 1044"/>
            <p:cNvSpPr>
              <a:spLocks noChangeShapeType="1"/>
            </p:cNvSpPr>
            <p:nvPr/>
          </p:nvSpPr>
          <p:spPr bwMode="auto">
            <a:xfrm flipH="1">
              <a:off x="1227" y="2337"/>
              <a:ext cx="645" cy="823"/>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6" name="Text Box 1046"/>
            <p:cNvSpPr txBox="1">
              <a:spLocks noChangeArrowheads="1"/>
            </p:cNvSpPr>
            <p:nvPr/>
          </p:nvSpPr>
          <p:spPr bwMode="auto">
            <a:xfrm>
              <a:off x="122" y="3296"/>
              <a:ext cx="1633" cy="64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Data</a:t>
              </a:r>
              <a:r>
                <a:rPr lang="en-US" altLang="en-US" dirty="0"/>
                <a:t>: any size,</a:t>
              </a:r>
              <a:endParaRPr lang="en-US" altLang="en-US" dirty="0"/>
            </a:p>
            <a:p>
              <a:pPr algn="l" rtl="0">
                <a:spcBef>
                  <a:spcPct val="50000"/>
                </a:spcBef>
              </a:pPr>
              <a:r>
                <a:rPr lang="en-US" altLang="en-US" dirty="0"/>
                <a:t>The message’s data</a:t>
              </a:r>
              <a:endParaRPr lang="en-US" altLang="en-US" dirty="0"/>
            </a:p>
          </p:txBody>
        </p:sp>
      </p:grpSp>
      <p:grpSp>
        <p:nvGrpSpPr>
          <p:cNvPr id="26651" name="Group 1051"/>
          <p:cNvGrpSpPr/>
          <p:nvPr/>
        </p:nvGrpSpPr>
        <p:grpSpPr bwMode="auto">
          <a:xfrm>
            <a:off x="3402014" y="3403601"/>
            <a:ext cx="2389188" cy="2559306"/>
            <a:chOff x="2143" y="2144"/>
            <a:chExt cx="1505" cy="2608"/>
          </a:xfrm>
        </p:grpSpPr>
        <p:sp>
          <p:nvSpPr>
            <p:cNvPr id="26643" name="Line 1043"/>
            <p:cNvSpPr>
              <a:spLocks noChangeShapeType="1"/>
            </p:cNvSpPr>
            <p:nvPr/>
          </p:nvSpPr>
          <p:spPr bwMode="auto">
            <a:xfrm>
              <a:off x="2778" y="2144"/>
              <a:ext cx="102" cy="796"/>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7" name="Text Box 1047"/>
            <p:cNvSpPr txBox="1">
              <a:spLocks noChangeArrowheads="1"/>
            </p:cNvSpPr>
            <p:nvPr/>
          </p:nvSpPr>
          <p:spPr bwMode="auto">
            <a:xfrm>
              <a:off x="2143" y="2964"/>
              <a:ext cx="1505" cy="178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ID</a:t>
              </a:r>
              <a:r>
                <a:rPr lang="en-US" altLang="en-US" dirty="0"/>
                <a:t>: 1 byte, </a:t>
              </a:r>
              <a:endParaRPr lang="en-US" altLang="en-US" dirty="0"/>
            </a:p>
            <a:p>
              <a:pPr algn="l" rtl="0">
                <a:spcBef>
                  <a:spcPct val="50000"/>
                </a:spcBef>
              </a:pPr>
              <a:r>
                <a:rPr lang="en-US" altLang="en-US" dirty="0"/>
                <a:t>Used for matching requests and responses</a:t>
              </a:r>
              <a:endParaRPr lang="en-US" altLang="en-US" dirty="0"/>
            </a:p>
          </p:txBody>
        </p:sp>
      </p:grpSp>
      <p:grpSp>
        <p:nvGrpSpPr>
          <p:cNvPr id="26652" name="Group 1052"/>
          <p:cNvGrpSpPr/>
          <p:nvPr/>
        </p:nvGrpSpPr>
        <p:grpSpPr bwMode="auto">
          <a:xfrm>
            <a:off x="6075364" y="3349625"/>
            <a:ext cx="2060575" cy="2620963"/>
            <a:chOff x="3827" y="2110"/>
            <a:chExt cx="1298" cy="1651"/>
          </a:xfrm>
        </p:grpSpPr>
        <p:sp>
          <p:nvSpPr>
            <p:cNvPr id="26641" name="Line 1041"/>
            <p:cNvSpPr>
              <a:spLocks noChangeShapeType="1"/>
            </p:cNvSpPr>
            <p:nvPr/>
          </p:nvSpPr>
          <p:spPr bwMode="auto">
            <a:xfrm>
              <a:off x="4167" y="2110"/>
              <a:ext cx="204" cy="770"/>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8" name="Text Box 1048"/>
            <p:cNvSpPr txBox="1">
              <a:spLocks noChangeArrowheads="1"/>
            </p:cNvSpPr>
            <p:nvPr/>
          </p:nvSpPr>
          <p:spPr bwMode="auto">
            <a:xfrm>
              <a:off x="3827" y="2889"/>
              <a:ext cx="1298" cy="872"/>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Length</a:t>
              </a:r>
              <a:r>
                <a:rPr lang="en-US" altLang="en-US" dirty="0"/>
                <a:t>: 2 </a:t>
              </a:r>
              <a:r>
                <a:rPr lang="en-US" altLang="en-US" dirty="0" smtClean="0"/>
                <a:t>bytes, </a:t>
              </a:r>
              <a:endParaRPr lang="en-US" altLang="en-US" dirty="0"/>
            </a:p>
            <a:p>
              <a:pPr algn="l" rtl="0">
                <a:spcBef>
                  <a:spcPct val="50000"/>
                </a:spcBef>
              </a:pPr>
              <a:r>
                <a:rPr lang="en-US" altLang="en-US" dirty="0"/>
                <a:t>The total message length</a:t>
              </a:r>
              <a:endParaRPr lang="en-US"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650"/>
                                        </p:tgtEl>
                                        <p:attrNameLst>
                                          <p:attrName>style.visibility</p:attrName>
                                        </p:attrNameLst>
                                      </p:cBhvr>
                                      <p:to>
                                        <p:strVal val="visible"/>
                                      </p:to>
                                    </p:set>
                                    <p:animEffect transition="in" filter="wipe(right)">
                                      <p:cBhvr>
                                        <p:cTn id="7" dur="500"/>
                                        <p:tgtEl>
                                          <p:spTgt spid="26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651"/>
                                        </p:tgtEl>
                                        <p:attrNameLst>
                                          <p:attrName>style.visibility</p:attrName>
                                        </p:attrNameLst>
                                      </p:cBhvr>
                                      <p:to>
                                        <p:strVal val="visible"/>
                                      </p:to>
                                    </p:set>
                                    <p:animEffect transition="in" filter="wipe(up)">
                                      <p:cBhvr>
                                        <p:cTn id="12" dur="500"/>
                                        <p:tgtEl>
                                          <p:spTgt spid="266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652"/>
                                        </p:tgtEl>
                                        <p:attrNameLst>
                                          <p:attrName>style.visibility</p:attrName>
                                        </p:attrNameLst>
                                      </p:cBhvr>
                                      <p:to>
                                        <p:strVal val="visible"/>
                                      </p:to>
                                    </p:set>
                                    <p:animEffect transition="in" filter="wipe(up)">
                                      <p:cBhvr>
                                        <p:cTn id="17" dur="500"/>
                                        <p:tgtEl>
                                          <p:spTgt spid="266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649"/>
                                        </p:tgtEl>
                                        <p:attrNameLst>
                                          <p:attrName>style.visibility</p:attrName>
                                        </p:attrNameLst>
                                      </p:cBhvr>
                                      <p:to>
                                        <p:strVal val="visible"/>
                                      </p:to>
                                    </p:set>
                                    <p:animEffect transition="in" filter="wipe(up)">
                                      <p:cBhvr>
                                        <p:cTn id="22"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970859"/>
            <a:ext cx="8229600" cy="509063"/>
          </a:xfrm>
        </p:spPr>
        <p:txBody>
          <a:bodyPr/>
          <a:lstStyle/>
          <a:p>
            <a:r>
              <a:rPr lang="en-US" altLang="en-US" dirty="0"/>
              <a:t>EAP messages 2 </a:t>
            </a:r>
            <a:endParaRPr lang="en-US" altLang="en-US" dirty="0"/>
          </a:p>
        </p:txBody>
      </p:sp>
      <p:sp>
        <p:nvSpPr>
          <p:cNvPr id="29699" name="Text Box 3"/>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9700" name="Rectangle 4"/>
          <p:cNvSpPr>
            <a:spLocks noGrp="1" noChangeArrowheads="1"/>
          </p:cNvSpPr>
          <p:nvPr>
            <p:ph type="body" idx="1"/>
          </p:nvPr>
        </p:nvSpPr>
        <p:spPr>
          <a:xfrm>
            <a:off x="395288" y="1455576"/>
            <a:ext cx="8443912" cy="4565812"/>
          </a:xfrm>
          <a:noFill/>
        </p:spPr>
        <p:txBody>
          <a:bodyPr/>
          <a:lstStyle/>
          <a:p>
            <a:pPr algn="l" rtl="0"/>
            <a:r>
              <a:rPr lang="en-US" altLang="en-US" sz="2800" b="1" dirty="0"/>
              <a:t>EAP request and response messages have the same format , with code=1 for requests and code=2 for responses</a:t>
            </a:r>
            <a:endParaRPr lang="en-US" altLang="en-US" sz="2800" b="1" dirty="0"/>
          </a:p>
        </p:txBody>
      </p:sp>
      <p:grpSp>
        <p:nvGrpSpPr>
          <p:cNvPr id="29701" name="Group 5"/>
          <p:cNvGrpSpPr>
            <a:grpSpLocks noChangeAspect="1"/>
          </p:cNvGrpSpPr>
          <p:nvPr/>
        </p:nvGrpSpPr>
        <p:grpSpPr bwMode="auto">
          <a:xfrm>
            <a:off x="1177925" y="3025775"/>
            <a:ext cx="5275263" cy="1546225"/>
            <a:chOff x="1793" y="10337"/>
            <a:chExt cx="8306" cy="2434"/>
          </a:xfrm>
        </p:grpSpPr>
        <p:sp>
          <p:nvSpPr>
            <p:cNvPr id="29702" name="AutoShape 6"/>
            <p:cNvSpPr>
              <a:spLocks noChangeAspect="1" noChangeArrowheads="1"/>
            </p:cNvSpPr>
            <p:nvPr/>
          </p:nvSpPr>
          <p:spPr bwMode="auto">
            <a:xfrm>
              <a:off x="1793" y="10337"/>
              <a:ext cx="8306"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03" name="Text Box 7"/>
            <p:cNvSpPr txBox="1">
              <a:spLocks noChangeArrowheads="1"/>
            </p:cNvSpPr>
            <p:nvPr/>
          </p:nvSpPr>
          <p:spPr bwMode="auto">
            <a:xfrm>
              <a:off x="1950" y="11445"/>
              <a:ext cx="1994"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en-US" sz="1600" b="1"/>
                <a:t>Code</a:t>
              </a:r>
              <a:endParaRPr lang="en-US" altLang="en-US" sz="1600" b="1"/>
            </a:p>
          </p:txBody>
        </p:sp>
        <p:sp>
          <p:nvSpPr>
            <p:cNvPr id="29704" name="Text Box 8"/>
            <p:cNvSpPr txBox="1">
              <a:spLocks noChangeArrowheads="1"/>
            </p:cNvSpPr>
            <p:nvPr/>
          </p:nvSpPr>
          <p:spPr bwMode="auto">
            <a:xfrm>
              <a:off x="3929" y="11445"/>
              <a:ext cx="1995"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rtl="0"/>
              <a:r>
                <a:rPr lang="en-US" altLang="en-US" sz="1600" b="1"/>
                <a:t>Identifier</a:t>
              </a:r>
              <a:endParaRPr lang="en-US" altLang="en-US" sz="1600"/>
            </a:p>
          </p:txBody>
        </p:sp>
        <p:sp>
          <p:nvSpPr>
            <p:cNvPr id="29705" name="Text Box 9"/>
            <p:cNvSpPr txBox="1">
              <a:spLocks noChangeArrowheads="1"/>
            </p:cNvSpPr>
            <p:nvPr/>
          </p:nvSpPr>
          <p:spPr bwMode="auto">
            <a:xfrm>
              <a:off x="5924" y="11445"/>
              <a:ext cx="3990"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rtl="0"/>
              <a:r>
                <a:rPr lang="en-US" altLang="en-US" sz="1600" b="1"/>
                <a:t>Length</a:t>
              </a:r>
              <a:endParaRPr lang="en-US" altLang="en-US" sz="1600" b="1"/>
            </a:p>
          </p:txBody>
        </p:sp>
        <p:sp>
          <p:nvSpPr>
            <p:cNvPr id="29706" name="Line 10"/>
            <p:cNvSpPr>
              <a:spLocks noChangeShapeType="1"/>
            </p:cNvSpPr>
            <p:nvPr/>
          </p:nvSpPr>
          <p:spPr bwMode="auto">
            <a:xfrm>
              <a:off x="1950" y="11205"/>
              <a:ext cx="7949"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9707" name="Group 11"/>
            <p:cNvGrpSpPr/>
            <p:nvPr/>
          </p:nvGrpSpPr>
          <p:grpSpPr bwMode="auto">
            <a:xfrm>
              <a:off x="1972" y="10461"/>
              <a:ext cx="7958" cy="669"/>
              <a:chOff x="1972" y="10446"/>
              <a:chExt cx="7958" cy="669"/>
            </a:xfrm>
          </p:grpSpPr>
          <p:sp>
            <p:nvSpPr>
              <p:cNvPr id="29708" name="Text Box 12"/>
              <p:cNvSpPr txBox="1">
                <a:spLocks noChangeArrowheads="1"/>
              </p:cNvSpPr>
              <p:nvPr/>
            </p:nvSpPr>
            <p:spPr bwMode="auto">
              <a:xfrm>
                <a:off x="1980" y="10680"/>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0  1  2  3  4  5  6  7  8  9  0  1  2  3  4  5  6  7  8  9  0  1  2  3  4  5  6  7  8  9  0  1</a:t>
                </a:r>
                <a:endParaRPr lang="en-US" altLang="en-US"/>
              </a:p>
            </p:txBody>
          </p:sp>
          <p:sp>
            <p:nvSpPr>
              <p:cNvPr id="29709" name="Text Box 13"/>
              <p:cNvSpPr txBox="1">
                <a:spLocks noChangeArrowheads="1"/>
              </p:cNvSpPr>
              <p:nvPr/>
            </p:nvSpPr>
            <p:spPr bwMode="auto">
              <a:xfrm>
                <a:off x="1972" y="10446"/>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a:t>
                </a:r>
                <a:endParaRPr lang="en-US" altLang="en-US"/>
              </a:p>
            </p:txBody>
          </p:sp>
        </p:grpSp>
        <p:sp>
          <p:nvSpPr>
            <p:cNvPr id="29710" name="Text Box 14"/>
            <p:cNvSpPr txBox="1">
              <a:spLocks noChangeArrowheads="1"/>
            </p:cNvSpPr>
            <p:nvPr/>
          </p:nvSpPr>
          <p:spPr bwMode="auto">
            <a:xfrm>
              <a:off x="3945" y="12030"/>
              <a:ext cx="1979"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Type</a:t>
              </a:r>
              <a:r>
                <a:rPr lang="en-US" altLang="en-US" sz="1400" b="1"/>
                <a:t> </a:t>
              </a:r>
              <a:r>
                <a:rPr lang="en-US" altLang="en-US" sz="1600" b="1"/>
                <a:t>Data</a:t>
              </a:r>
              <a:r>
                <a:rPr lang="en-US" altLang="en-US" sz="1400" b="1"/>
                <a:t> .</a:t>
              </a:r>
              <a:endParaRPr lang="en-US" altLang="en-US" sz="1400" b="1"/>
            </a:p>
          </p:txBody>
        </p:sp>
        <p:sp>
          <p:nvSpPr>
            <p:cNvPr id="29711" name="Line 15"/>
            <p:cNvSpPr>
              <a:spLocks noChangeShapeType="1"/>
            </p:cNvSpPr>
            <p:nvPr/>
          </p:nvSpPr>
          <p:spPr bwMode="auto">
            <a:xfrm>
              <a:off x="3918" y="12000"/>
              <a:ext cx="1" cy="57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29712" name="Line 16"/>
            <p:cNvSpPr>
              <a:spLocks noChangeShapeType="1"/>
            </p:cNvSpPr>
            <p:nvPr/>
          </p:nvSpPr>
          <p:spPr bwMode="auto">
            <a:xfrm flipH="1">
              <a:off x="3903" y="12570"/>
              <a:ext cx="1755" cy="1"/>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a:lstStyle/>
            <a:p>
              <a:endParaRPr lang="en-US"/>
            </a:p>
          </p:txBody>
        </p:sp>
        <p:sp>
          <p:nvSpPr>
            <p:cNvPr id="29713" name="Text Box 17"/>
            <p:cNvSpPr txBox="1">
              <a:spLocks noChangeArrowheads="1"/>
            </p:cNvSpPr>
            <p:nvPr/>
          </p:nvSpPr>
          <p:spPr bwMode="auto">
            <a:xfrm>
              <a:off x="1935" y="12000"/>
              <a:ext cx="1994" cy="569"/>
            </a:xfrm>
            <a:prstGeom prst="rect">
              <a:avLst/>
            </a:prstGeom>
            <a:noFill/>
            <a:ln w="2540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en-US" sz="1600" b="1"/>
                <a:t>Type</a:t>
              </a:r>
              <a:endParaRPr lang="en-US" altLang="en-US" sz="1600" b="1"/>
            </a:p>
          </p:txBody>
        </p:sp>
      </p:grpSp>
      <p:grpSp>
        <p:nvGrpSpPr>
          <p:cNvPr id="29719" name="Group 23"/>
          <p:cNvGrpSpPr/>
          <p:nvPr/>
        </p:nvGrpSpPr>
        <p:grpSpPr bwMode="auto">
          <a:xfrm>
            <a:off x="573088" y="4471989"/>
            <a:ext cx="2225675" cy="2386013"/>
            <a:chOff x="361" y="2649"/>
            <a:chExt cx="1402" cy="1503"/>
          </a:xfrm>
        </p:grpSpPr>
        <p:sp>
          <p:nvSpPr>
            <p:cNvPr id="29715" name="Line 19"/>
            <p:cNvSpPr>
              <a:spLocks noChangeShapeType="1"/>
            </p:cNvSpPr>
            <p:nvPr/>
          </p:nvSpPr>
          <p:spPr bwMode="auto">
            <a:xfrm flipH="1">
              <a:off x="1187" y="2649"/>
              <a:ext cx="133" cy="359"/>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6" name="Text Box 20"/>
            <p:cNvSpPr txBox="1">
              <a:spLocks noChangeArrowheads="1"/>
            </p:cNvSpPr>
            <p:nvPr/>
          </p:nvSpPr>
          <p:spPr bwMode="auto">
            <a:xfrm>
              <a:off x="361" y="3028"/>
              <a:ext cx="1402" cy="1124"/>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l" rtl="0">
                <a:spcBef>
                  <a:spcPct val="50000"/>
                </a:spcBef>
              </a:pPr>
              <a:r>
                <a:rPr lang="en-US" altLang="en-US" b="1"/>
                <a:t>Type</a:t>
              </a:r>
              <a:r>
                <a:rPr lang="en-US" altLang="en-US"/>
                <a:t>: 1 byte,</a:t>
              </a:r>
              <a:endParaRPr lang="en-US" altLang="en-US"/>
            </a:p>
            <a:p>
              <a:pPr algn="l" rtl="0">
                <a:spcBef>
                  <a:spcPct val="50000"/>
                </a:spcBef>
              </a:pPr>
              <a:r>
                <a:rPr lang="en-US" altLang="en-US"/>
                <a:t>The type of authentication protocol used</a:t>
              </a:r>
              <a:endParaRPr lang="en-US" altLang="en-US"/>
            </a:p>
          </p:txBody>
        </p:sp>
      </p:grpSp>
      <p:grpSp>
        <p:nvGrpSpPr>
          <p:cNvPr id="29720" name="Group 24"/>
          <p:cNvGrpSpPr/>
          <p:nvPr/>
        </p:nvGrpSpPr>
        <p:grpSpPr bwMode="auto">
          <a:xfrm>
            <a:off x="3695701" y="4395787"/>
            <a:ext cx="2757488" cy="2508249"/>
            <a:chOff x="2328" y="2601"/>
            <a:chExt cx="1737" cy="1580"/>
          </a:xfrm>
        </p:grpSpPr>
        <p:sp>
          <p:nvSpPr>
            <p:cNvPr id="29717" name="Line 21"/>
            <p:cNvSpPr>
              <a:spLocks noChangeShapeType="1"/>
            </p:cNvSpPr>
            <p:nvPr/>
          </p:nvSpPr>
          <p:spPr bwMode="auto">
            <a:xfrm>
              <a:off x="2328" y="2601"/>
              <a:ext cx="791" cy="455"/>
            </a:xfrm>
            <a:prstGeom prst="line">
              <a:avLst/>
            </a:prstGeom>
            <a:noFill/>
            <a:ln w="2857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8" name="Text Box 22"/>
            <p:cNvSpPr txBox="1">
              <a:spLocks noChangeArrowheads="1"/>
            </p:cNvSpPr>
            <p:nvPr/>
          </p:nvSpPr>
          <p:spPr bwMode="auto">
            <a:xfrm>
              <a:off x="2377" y="3076"/>
              <a:ext cx="1688" cy="110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l" rtl="0">
                <a:spcBef>
                  <a:spcPct val="50000"/>
                </a:spcBef>
              </a:pPr>
              <a:r>
                <a:rPr lang="en-US" altLang="en-US" dirty="0"/>
                <a:t>Data: any size,</a:t>
              </a:r>
              <a:endParaRPr lang="en-US" altLang="en-US" dirty="0"/>
            </a:p>
            <a:p>
              <a:pPr algn="l" rtl="0">
                <a:spcBef>
                  <a:spcPct val="50000"/>
                </a:spcBef>
              </a:pPr>
              <a:r>
                <a:rPr lang="en-US" altLang="en-US" dirty="0"/>
                <a:t>Data used for the authentication process</a:t>
              </a:r>
              <a:endParaRPr lang="en-US"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9719"/>
                                        </p:tgtEl>
                                        <p:attrNameLst>
                                          <p:attrName>style.visibility</p:attrName>
                                        </p:attrNameLst>
                                      </p:cBhvr>
                                      <p:to>
                                        <p:strVal val="visible"/>
                                      </p:to>
                                    </p:set>
                                    <p:animEffect transition="in" filter="wipe(up)">
                                      <p:cBhvr>
                                        <p:cTn id="7" dur="500"/>
                                        <p:tgtEl>
                                          <p:spTgt spid="297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720"/>
                                        </p:tgtEl>
                                        <p:attrNameLst>
                                          <p:attrName>style.visibility</p:attrName>
                                        </p:attrNameLst>
                                      </p:cBhvr>
                                      <p:to>
                                        <p:strVal val="visible"/>
                                      </p:to>
                                    </p:set>
                                    <p:animEffect transition="in" filter="wipe(up)">
                                      <p:cBhvr>
                                        <p:cTn id="12" dur="500"/>
                                        <p:tgtEl>
                                          <p:spTgt spid="29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a:xfrm>
            <a:off x="747712" y="807649"/>
            <a:ext cx="8229600" cy="696297"/>
          </a:xfrm>
        </p:spPr>
        <p:txBody>
          <a:bodyPr/>
          <a:lstStyle/>
          <a:p>
            <a:r>
              <a:rPr lang="en-US" altLang="en-US" dirty="0"/>
              <a:t>EAP messages 3 </a:t>
            </a:r>
            <a:endParaRPr lang="en-US" altLang="en-US" dirty="0"/>
          </a:p>
        </p:txBody>
      </p:sp>
      <p:sp>
        <p:nvSpPr>
          <p:cNvPr id="28675"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8676" name="Rectangle 1028"/>
          <p:cNvSpPr>
            <a:spLocks noGrp="1" noChangeArrowheads="1"/>
          </p:cNvSpPr>
          <p:nvPr>
            <p:ph type="body" idx="1"/>
          </p:nvPr>
        </p:nvSpPr>
        <p:spPr>
          <a:xfrm>
            <a:off x="533400" y="1744987"/>
            <a:ext cx="8443912" cy="5195434"/>
          </a:xfrm>
          <a:noFill/>
        </p:spPr>
        <p:txBody>
          <a:bodyPr/>
          <a:lstStyle/>
          <a:p>
            <a:pPr algn="l" rtl="0"/>
            <a:r>
              <a:rPr lang="en-US" altLang="en-US" sz="3200" b="1" dirty="0"/>
              <a:t>EAP Success messages are EAP messages with code 3 and no data.</a:t>
            </a:r>
            <a:endParaRPr lang="en-US" altLang="en-US" sz="3200" b="1" dirty="0"/>
          </a:p>
          <a:p>
            <a:pPr algn="l" rtl="0"/>
            <a:r>
              <a:rPr lang="en-US" altLang="en-US" sz="3200" b="1" dirty="0"/>
              <a:t>A success message means that the authentication concluded successfully.</a:t>
            </a:r>
            <a:endParaRPr lang="en-US" altLang="en-US" sz="3200" b="1" dirty="0"/>
          </a:p>
          <a:p>
            <a:pPr algn="l" rtl="0"/>
            <a:r>
              <a:rPr lang="en-US" altLang="en-US" sz="3200" b="1" dirty="0"/>
              <a:t>EAP failure messages are EAP messages with code 4 and no data.</a:t>
            </a:r>
            <a:endParaRPr lang="en-US" altLang="en-US" sz="3200" b="1" dirty="0"/>
          </a:p>
          <a:p>
            <a:pPr algn="l" rtl="0"/>
            <a:r>
              <a:rPr lang="en-US" altLang="en-US" sz="3200" b="1" dirty="0"/>
              <a:t>A Failure message means that the authentication has failed.</a:t>
            </a:r>
            <a:endParaRPr lang="en-US" altLang="en-US" sz="32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40526" y="274320"/>
            <a:ext cx="8229600" cy="1143000"/>
          </a:xfrm>
        </p:spPr>
        <p:txBody>
          <a:bodyPr/>
          <a:lstStyle/>
          <a:p>
            <a:pPr eaLnBrk="1" hangingPunct="1"/>
            <a:r>
              <a:rPr lang="en-US" altLang="en-US" sz="3600" dirty="0" smtClean="0"/>
              <a:t>The authentication sequence</a:t>
            </a:r>
            <a:endParaRPr lang="en-US" altLang="en-US" sz="3600" dirty="0" smtClean="0"/>
          </a:p>
        </p:txBody>
      </p:sp>
      <p:sp>
        <p:nvSpPr>
          <p:cNvPr id="11267" name="Rectangle 3"/>
          <p:cNvSpPr>
            <a:spLocks noGrp="1" noChangeArrowheads="1"/>
          </p:cNvSpPr>
          <p:nvPr>
            <p:ph type="body" idx="1"/>
          </p:nvPr>
        </p:nvSpPr>
        <p:spPr>
          <a:xfrm>
            <a:off x="473825" y="1633451"/>
            <a:ext cx="8229600" cy="4730750"/>
          </a:xfrm>
        </p:spPr>
        <p:txBody>
          <a:bodyPr/>
          <a:lstStyle/>
          <a:p>
            <a:pPr algn="l" rtl="0" eaLnBrk="1" hangingPunct="1">
              <a:lnSpc>
                <a:spcPct val="90000"/>
              </a:lnSpc>
            </a:pPr>
            <a:r>
              <a:rPr lang="en-US" altLang="en-US" sz="2400" dirty="0" smtClean="0"/>
              <a:t>The Authenticator sends the peer an Identity request.</a:t>
            </a:r>
            <a:endParaRPr lang="en-US" altLang="en-US" sz="2400" dirty="0" smtClean="0"/>
          </a:p>
          <a:p>
            <a:pPr algn="l" rtl="0" eaLnBrk="1" hangingPunct="1">
              <a:lnSpc>
                <a:spcPct val="90000"/>
              </a:lnSpc>
            </a:pPr>
            <a:r>
              <a:rPr lang="en-US" altLang="en-US" sz="2400" dirty="0" smtClean="0"/>
              <a:t>The Peer sends a response to the identity request identifying himself, pass through the authenticator to authentication server.</a:t>
            </a:r>
            <a:endParaRPr lang="en-US" altLang="en-US" sz="2400" dirty="0" smtClean="0"/>
          </a:p>
          <a:p>
            <a:pPr algn="l" rtl="0" eaLnBrk="1" hangingPunct="1">
              <a:lnSpc>
                <a:spcPct val="90000"/>
              </a:lnSpc>
            </a:pPr>
            <a:r>
              <a:rPr lang="en-US" altLang="en-US" sz="2400" dirty="0" smtClean="0"/>
              <a:t>The Authentication server sends a request with a type according to which authentication method he wants to use and the data needed for the authentication.</a:t>
            </a:r>
            <a:endParaRPr lang="en-US" altLang="en-US" sz="2400" dirty="0" smtClean="0"/>
          </a:p>
          <a:p>
            <a:pPr algn="l" rtl="0" eaLnBrk="1" hangingPunct="1">
              <a:lnSpc>
                <a:spcPct val="90000"/>
              </a:lnSpc>
            </a:pPr>
            <a:r>
              <a:rPr lang="en-US" altLang="en-US" sz="2400" dirty="0" smtClean="0"/>
              <a:t>The Peer sends back a response of the same type or of type </a:t>
            </a:r>
            <a:r>
              <a:rPr lang="en-US" altLang="en-US" sz="2400" dirty="0" err="1" smtClean="0"/>
              <a:t>Nak</a:t>
            </a:r>
            <a:r>
              <a:rPr lang="en-US" altLang="en-US" sz="2400" dirty="0" smtClean="0"/>
              <a:t> (-</a:t>
            </a:r>
            <a:r>
              <a:rPr lang="en-US" altLang="en-US" sz="2400" dirty="0" err="1" smtClean="0"/>
              <a:t>ve</a:t>
            </a:r>
            <a:r>
              <a:rPr lang="en-US" altLang="en-US" sz="2400" dirty="0" smtClean="0"/>
              <a:t> </a:t>
            </a:r>
            <a:r>
              <a:rPr lang="en-US" altLang="en-US" sz="2400" dirty="0" err="1" smtClean="0"/>
              <a:t>ack</a:t>
            </a:r>
            <a:r>
              <a:rPr lang="en-US" altLang="en-US" sz="2400" dirty="0" smtClean="0"/>
              <a:t>) signifying he refuses to use the requested authentication method.</a:t>
            </a:r>
            <a:endParaRPr lang="en-US" alt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left)">
                                      <p:cBhvr>
                                        <p:cTn id="17" dur="500"/>
                                        <p:tgtEl>
                                          <p:spTgt spid="11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left)">
                                      <p:cBhvr>
                                        <p:cTn id="22"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57399" y="840999"/>
            <a:ext cx="8229600" cy="759201"/>
          </a:xfrm>
        </p:spPr>
        <p:txBody>
          <a:bodyPr/>
          <a:lstStyle/>
          <a:p>
            <a:pPr eaLnBrk="1" hangingPunct="1"/>
            <a:r>
              <a:rPr lang="en-US" altLang="en-US" sz="3600" dirty="0" smtClean="0"/>
              <a:t>The authentication sequence</a:t>
            </a:r>
            <a:endParaRPr lang="en-US" altLang="en-US" sz="3600" dirty="0" smtClean="0"/>
          </a:p>
        </p:txBody>
      </p:sp>
      <p:sp>
        <p:nvSpPr>
          <p:cNvPr id="31747" name="Rectangle 3"/>
          <p:cNvSpPr>
            <a:spLocks noGrp="1" noChangeArrowheads="1"/>
          </p:cNvSpPr>
          <p:nvPr>
            <p:ph type="body" idx="1"/>
          </p:nvPr>
        </p:nvSpPr>
        <p:spPr>
          <a:xfrm>
            <a:off x="457200" y="1600200"/>
            <a:ext cx="8229600" cy="4716463"/>
          </a:xfrm>
        </p:spPr>
        <p:txBody>
          <a:bodyPr/>
          <a:lstStyle/>
          <a:p>
            <a:pPr algn="l" rtl="0" eaLnBrk="1" hangingPunct="1"/>
            <a:r>
              <a:rPr lang="en-US" altLang="en-US" dirty="0" smtClean="0"/>
              <a:t>The Authentication server may at this point send another request (to repeat the process) or a success/failure message.</a:t>
            </a:r>
            <a:endParaRPr lang="en-US" altLang="en-US" dirty="0" smtClean="0"/>
          </a:p>
          <a:p>
            <a:pPr algn="l" rtl="0" eaLnBrk="1" hangingPunct="1"/>
            <a:r>
              <a:rPr lang="en-US" altLang="en-US" dirty="0" smtClean="0"/>
              <a:t>If the authentication was successful and mutual authentication is required ,the sides change roles and the authentication is repeated in the other direction.</a:t>
            </a:r>
            <a:endParaRPr lang="en-US"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wipe(left)">
                                      <p:cBhvr>
                                        <p:cTn id="12" dur="500"/>
                                        <p:tgtEl>
                                          <p:spTgt spid="317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2770913"/>
            <a:ext cx="2550044" cy="905625"/>
          </a:xfrm>
          <a:prstGeom prst="rect">
            <a:avLst/>
          </a:prstGeom>
        </p:spPr>
      </p:pic>
      <p:pic>
        <p:nvPicPr>
          <p:cNvPr id="5" name="Picture 4"/>
          <p:cNvPicPr>
            <a:picLocks noChangeAspect="1"/>
          </p:cNvPicPr>
          <p:nvPr/>
        </p:nvPicPr>
        <p:blipFill>
          <a:blip r:embed="rId2"/>
          <a:stretch>
            <a:fillRect/>
          </a:stretch>
        </p:blipFill>
        <p:spPr>
          <a:xfrm>
            <a:off x="2749259" y="288718"/>
            <a:ext cx="6526384" cy="6253126"/>
          </a:xfrm>
          <a:prstGeom prst="rect">
            <a:avLst/>
          </a:prstGeom>
        </p:spPr>
      </p:pic>
      <p:grpSp>
        <p:nvGrpSpPr>
          <p:cNvPr id="4" name="Group 37"/>
          <p:cNvGrpSpPr/>
          <p:nvPr/>
        </p:nvGrpSpPr>
        <p:grpSpPr bwMode="auto">
          <a:xfrm>
            <a:off x="199103" y="3676538"/>
            <a:ext cx="2976359" cy="1992742"/>
            <a:chOff x="84" y="1559"/>
            <a:chExt cx="1571" cy="420"/>
          </a:xfrm>
        </p:grpSpPr>
        <p:sp>
          <p:nvSpPr>
            <p:cNvPr id="6" name="AutoShape 12"/>
            <p:cNvSpPr/>
            <p:nvPr/>
          </p:nvSpPr>
          <p:spPr bwMode="auto">
            <a:xfrm>
              <a:off x="1472" y="1559"/>
              <a:ext cx="183" cy="420"/>
            </a:xfrm>
            <a:prstGeom prst="leftBrace">
              <a:avLst>
                <a:gd name="adj1" fmla="val 19126"/>
                <a:gd name="adj2" fmla="val 47528"/>
              </a:avLst>
            </a:prstGeom>
            <a:noFill/>
            <a:ln w="254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 Box 13"/>
            <p:cNvSpPr txBox="1">
              <a:spLocks noChangeArrowheads="1"/>
            </p:cNvSpPr>
            <p:nvPr/>
          </p:nvSpPr>
          <p:spPr bwMode="auto">
            <a:xfrm>
              <a:off x="84" y="1702"/>
              <a:ext cx="13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r>
                <a:rPr lang="en-US" altLang="en-US" sz="1600" b="1" dirty="0"/>
                <a:t>Repeated as many times as needed</a:t>
              </a:r>
              <a:r>
                <a:rPr lang="en-US" altLang="en-US" sz="1600" dirty="0"/>
                <a:t> </a:t>
              </a:r>
              <a:endParaRPr lang="en-US" altLang="en-US" sz="1600" dirty="0"/>
            </a:p>
          </p:txBody>
        </p:sp>
      </p:grpSp>
    </p:spTree>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853439"/>
            <a:ext cx="8424862" cy="727393"/>
          </a:xfrm>
        </p:spPr>
        <p:txBody>
          <a:bodyPr/>
          <a:lstStyle/>
          <a:p>
            <a:br>
              <a:rPr lang="en-US" b="0" dirty="0"/>
            </a:br>
            <a:r>
              <a:rPr lang="en-US" b="0" dirty="0"/>
              <a:t>IEEE 802.1X Port-Based NAC </a:t>
            </a:r>
            <a:endParaRPr lang="en-US" dirty="0"/>
          </a:p>
        </p:txBody>
      </p:sp>
      <p:pic>
        <p:nvPicPr>
          <p:cNvPr id="5" name="Picture 4"/>
          <p:cNvPicPr>
            <a:picLocks noChangeAspect="1"/>
          </p:cNvPicPr>
          <p:nvPr/>
        </p:nvPicPr>
        <p:blipFill>
          <a:blip r:embed="rId1"/>
          <a:stretch>
            <a:fillRect/>
          </a:stretch>
        </p:blipFill>
        <p:spPr>
          <a:xfrm>
            <a:off x="414338" y="1760028"/>
            <a:ext cx="7952680" cy="467906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335280" y="263919"/>
            <a:ext cx="5105400" cy="6450599"/>
          </a:xfrm>
          <a:prstGeom prst="rect">
            <a:avLst/>
          </a:prstGeom>
          <a:solidFill>
            <a:schemeClr val="tx1"/>
          </a:solidFill>
        </p:spPr>
      </p:pic>
      <p:sp>
        <p:nvSpPr>
          <p:cNvPr id="12" name="TextBox 11"/>
          <p:cNvSpPr txBox="1"/>
          <p:nvPr/>
        </p:nvSpPr>
        <p:spPr>
          <a:xfrm>
            <a:off x="5562601" y="1524000"/>
            <a:ext cx="3581399" cy="646331"/>
          </a:xfrm>
          <a:prstGeom prst="rect">
            <a:avLst/>
          </a:prstGeom>
          <a:noFill/>
        </p:spPr>
        <p:txBody>
          <a:bodyPr wrap="square" rtlCol="0">
            <a:spAutoFit/>
          </a:bodyPr>
          <a:lstStyle/>
          <a:p>
            <a:pPr algn="ctr"/>
            <a:r>
              <a:rPr lang="en-US" sz="3600" dirty="0">
                <a:latin typeface="+mn-lt"/>
              </a:rPr>
              <a:t>Table 5.1 </a:t>
            </a:r>
            <a:endParaRPr lang="en-US" sz="3600" dirty="0">
              <a:latin typeface="+mn-lt"/>
            </a:endParaRP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a:t>
            </a:r>
            <a:endParaRPr lang="en-US" sz="3600" dirty="0">
              <a:latin typeface="+mn-lt"/>
            </a:endParaRPr>
          </a:p>
          <a:p>
            <a:pPr algn="ctr"/>
            <a:r>
              <a:rPr lang="en-US" sz="3600" dirty="0">
                <a:latin typeface="+mn-lt"/>
              </a:rPr>
              <a:t>IEEE 802.1X </a:t>
            </a:r>
            <a:endParaRPr lang="en-US" sz="3600" dirty="0">
              <a:latin typeface="+mn-lt"/>
            </a:endParaRPr>
          </a:p>
        </p:txBody>
      </p:sp>
    </p:spTree>
  </p:cSld>
  <p:clrMapOvr>
    <a:masterClrMapping/>
  </p:clrMapOvr>
  <p:transition spd="med">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541867" y="1"/>
            <a:ext cx="8602134" cy="6615227"/>
          </a:xfrm>
          <a:prstGeom prst="rect">
            <a:avLst/>
          </a:prstGeom>
        </p:spPr>
      </p:pic>
      <p:sp>
        <p:nvSpPr>
          <p:cNvPr id="10" name="Rectangle 9"/>
          <p:cNvSpPr/>
          <p:nvPr/>
        </p:nvSpPr>
        <p:spPr>
          <a:xfrm>
            <a:off x="0" y="3793067"/>
            <a:ext cx="4572000" cy="1477328"/>
          </a:xfrm>
          <a:prstGeom prst="rect">
            <a:avLst/>
          </a:prstGeom>
        </p:spPr>
        <p:txBody>
          <a:bodyPr>
            <a:spAutoFit/>
          </a:bodyPr>
          <a:lstStyle/>
          <a:p>
            <a:endParaRPr lang="en-US" sz="1800" dirty="0">
              <a:solidFill>
                <a:srgbClr val="000000"/>
              </a:solidFill>
              <a:latin typeface="Times New Roman" panose="02020603050405020304" pitchFamily="18" charset="0"/>
            </a:endParaRPr>
          </a:p>
          <a:p>
            <a:r>
              <a:rPr lang="en-US" b="1" dirty="0">
                <a:latin typeface="Times New Roman" panose="02020603050405020304" pitchFamily="18" charset="0"/>
              </a:rPr>
              <a:t>EAPOL packet format fields: </a:t>
            </a:r>
            <a:r>
              <a:rPr lang="en-US" dirty="0">
                <a:latin typeface="Times New Roman" panose="02020603050405020304" pitchFamily="18" charset="0"/>
              </a:rPr>
              <a:t>Protocol version, Packet type, Packet body length, Packet body </a:t>
            </a:r>
            <a:endParaRPr lang="en-US" dirty="0"/>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724958"/>
          </a:xfrm>
        </p:spPr>
        <p:txBody>
          <a:bodyPr/>
          <a:lstStyle/>
          <a:p>
            <a:r>
              <a:rPr lang="en-US" dirty="0"/>
              <a:t>EAPOL Packet format Fields</a:t>
            </a:r>
            <a:endParaRPr lang="en-US" dirty="0"/>
          </a:p>
        </p:txBody>
      </p:sp>
      <p:sp>
        <p:nvSpPr>
          <p:cNvPr id="3" name="Content Placeholder 2"/>
          <p:cNvSpPr>
            <a:spLocks noGrp="1"/>
          </p:cNvSpPr>
          <p:nvPr>
            <p:ph idx="1"/>
          </p:nvPr>
        </p:nvSpPr>
        <p:spPr>
          <a:xfrm>
            <a:off x="395288" y="1642533"/>
            <a:ext cx="8443912" cy="4032250"/>
          </a:xfrm>
        </p:spPr>
        <p:txBody>
          <a:bodyPr/>
          <a:lstStyle/>
          <a:p>
            <a:pPr marL="0" indent="0">
              <a:buNone/>
            </a:pPr>
            <a:r>
              <a:rPr lang="en-US" sz="2400" kern="1200" dirty="0">
                <a:latin typeface="Arial" panose="020B0604020202020204" pitchFamily="34" charset="0"/>
                <a:ea typeface="MS PGothic" panose="020B0600070205080204" pitchFamily="-84" charset="-128"/>
                <a:cs typeface="MS PGothic" panose="020B0600070205080204" pitchFamily="-84" charset="-128"/>
              </a:rPr>
              <a:t>The EAPOL packet format includes the following fields:</a:t>
            </a:r>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r>
              <a:rPr lang="en-US" sz="2400" kern="1200" dirty="0">
                <a:latin typeface="Arial" panose="020B0604020202020204" pitchFamily="34" charset="0"/>
                <a:ea typeface="MS PGothic" panose="020B0600070205080204" pitchFamily="-84" charset="-128"/>
                <a:cs typeface="MS PGothic" panose="020B0600070205080204" pitchFamily="-84" charset="-128"/>
              </a:rPr>
              <a:t>Protocol version:  version of EAPOL.</a:t>
            </a:r>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r>
              <a:rPr lang="en-US" sz="2400" kern="1200" dirty="0">
                <a:latin typeface="Arial" panose="020B0604020202020204" pitchFamily="34" charset="0"/>
                <a:ea typeface="MS PGothic" panose="020B0600070205080204" pitchFamily="-84" charset="-128"/>
                <a:cs typeface="MS PGothic" panose="020B0600070205080204" pitchFamily="-84" charset="-128"/>
              </a:rPr>
              <a:t>Packet type:  indicates start, EAP, key, logoff, etc.</a:t>
            </a:r>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r>
              <a:rPr lang="en-US" sz="2400" kern="1200" dirty="0">
                <a:latin typeface="Arial" panose="020B0604020202020204" pitchFamily="34" charset="0"/>
                <a:ea typeface="MS PGothic" panose="020B0600070205080204" pitchFamily="-84" charset="-128"/>
                <a:cs typeface="MS PGothic" panose="020B0600070205080204" pitchFamily="-84" charset="-128"/>
              </a:rPr>
              <a:t>Packet body length: If the packet includes a body, this field indicates the body length.</a:t>
            </a:r>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r>
              <a:rPr lang="en-US" sz="2400" kern="1200" dirty="0">
                <a:latin typeface="Arial" panose="020B0604020202020204" pitchFamily="34" charset="0"/>
                <a:ea typeface="MS PGothic" panose="020B0600070205080204" pitchFamily="-84" charset="-128"/>
                <a:cs typeface="MS PGothic" panose="020B0600070205080204" pitchFamily="-84" charset="-128"/>
              </a:rPr>
              <a:t>Packet body: The payload for this EAPOL packet</a:t>
            </a:r>
            <a:endParaRPr lang="en-US" sz="2400" kern="1200" dirty="0">
              <a:latin typeface="Arial" panose="020B0604020202020204" pitchFamily="34" charset="0"/>
              <a:ea typeface="MS PGothic" panose="020B0600070205080204" pitchFamily="-84" charset="-128"/>
              <a:cs typeface="MS PGothic" panose="020B0600070205080204" pitchFamily="-84" charset="-128"/>
            </a:endParaRPr>
          </a:p>
          <a:p>
            <a:endParaRPr lang="en-US"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Access Control (NAC)</a:t>
            </a:r>
            <a:endParaRPr lang="en-US" dirty="0"/>
          </a:p>
        </p:txBody>
      </p:sp>
      <p:sp>
        <p:nvSpPr>
          <p:cNvPr id="6" name="Content Placeholder 5"/>
          <p:cNvSpPr>
            <a:spLocks noGrp="1"/>
          </p:cNvSpPr>
          <p:nvPr>
            <p:ph idx="1"/>
          </p:nvPr>
        </p:nvSpPr>
        <p:spPr/>
        <p:txBody>
          <a:bodyPr/>
          <a:lstStyle/>
          <a:p>
            <a:r>
              <a:rPr lang="en-US" dirty="0">
                <a:solidFill>
                  <a:schemeClr val="tx2">
                    <a:lumMod val="10000"/>
                  </a:schemeClr>
                </a:solidFill>
              </a:rPr>
              <a:t>An umbrella term for managing access to a network</a:t>
            </a:r>
            <a:endParaRPr lang="en-US" dirty="0">
              <a:solidFill>
                <a:schemeClr val="tx2">
                  <a:lumMod val="10000"/>
                </a:schemeClr>
              </a:solidFill>
            </a:endParaRPr>
          </a:p>
          <a:p>
            <a:r>
              <a:rPr lang="en-US" dirty="0">
                <a:solidFill>
                  <a:schemeClr val="tx2">
                    <a:lumMod val="10000"/>
                  </a:schemeClr>
                </a:solidFill>
              </a:rPr>
              <a:t>Authenticates users logging into the network and determines what data they can access and actions they can perform</a:t>
            </a:r>
            <a:endParaRPr lang="en-US" dirty="0">
              <a:solidFill>
                <a:schemeClr val="tx2">
                  <a:lumMod val="10000"/>
                </a:schemeClr>
              </a:solidFill>
            </a:endParaRPr>
          </a:p>
          <a:p>
            <a:r>
              <a:rPr lang="en-US" dirty="0">
                <a:solidFill>
                  <a:schemeClr val="tx2">
                    <a:lumMod val="10000"/>
                  </a:schemeClr>
                </a:solidFill>
              </a:rPr>
              <a:t>Also examines the health of the user’s computer or mobile device</a:t>
            </a:r>
            <a:endParaRPr lang="en-US" dirty="0">
              <a:solidFill>
                <a:schemeClr val="tx2">
                  <a:lumMod val="10000"/>
                </a:schemeClr>
              </a:solidFill>
            </a:endParaRPr>
          </a:p>
        </p:txBody>
      </p:sp>
      <p:pic>
        <p:nvPicPr>
          <p:cNvPr id="5" name="Picture 4"/>
          <p:cNvPicPr>
            <a:picLocks noChangeAspect="1"/>
          </p:cNvPicPr>
          <p:nvPr/>
        </p:nvPicPr>
        <p:blipFill>
          <a:blip r:embed="rId1"/>
          <a:srcRect t="8571" b="5714"/>
          <a:stretch>
            <a:fillRect/>
          </a:stretch>
        </p:blipFill>
        <p:spPr>
          <a:xfrm>
            <a:off x="7162800" y="5257800"/>
            <a:ext cx="1905000" cy="1632876"/>
          </a:xfrm>
          <a:prstGeom prst="rect">
            <a:avLst/>
          </a:prstGeom>
          <a:noFill/>
          <a:effectLst>
            <a:softEdge rad="38100"/>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nvGraphicFramePr>
        <p:xfrm>
          <a:off x="304800" y="2362200"/>
          <a:ext cx="8584907" cy="3740151"/>
        </p:xfrm>
        <a:graphic>
          <a:graphicData uri="http://schemas.openxmlformats.org/presentationml/2006/ole">
            <mc:AlternateContent xmlns:mc="http://schemas.openxmlformats.org/markup-compatibility/2006">
              <mc:Choice xmlns:v="urn:schemas-microsoft-com:vml" Requires="v">
                <p:oleObj spid="_x0000_s1084" name="Document" r:id="rId1" imgW="5626100" imgH="2451100" progId="Word.Document.12">
                  <p:link updateAutomatic="1"/>
                </p:oleObj>
              </mc:Choice>
              <mc:Fallback>
                <p:oleObj name="Document" r:id="rId1" imgW="5626100" imgH="2451100" progId="Word.Document.12">
                  <p:link updateAutomatic="1"/>
                  <p:pic>
                    <p:nvPicPr>
                      <p:cNvPr id="0" name="Picture 10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362200"/>
                        <a:ext cx="8584907" cy="37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4"/>
          <p:cNvSpPr>
            <a:spLocks noGrp="1"/>
          </p:cNvSpPr>
          <p:nvPr>
            <p:ph type="title" idx="4294967295"/>
          </p:nvPr>
        </p:nvSpPr>
        <p:spPr>
          <a:xfrm>
            <a:off x="0" y="1015999"/>
            <a:ext cx="9144000" cy="777875"/>
          </a:xfrm>
        </p:spPr>
        <p:txBody>
          <a:bodyPr/>
          <a:lstStyle/>
          <a:p>
            <a:br>
              <a:rPr lang="en-US" sz="4400" dirty="0">
                <a:effectLst/>
                <a:latin typeface="+mn-lt"/>
                <a:cs typeface="Perpetua Titling MT (Headings)"/>
              </a:rPr>
            </a:br>
            <a:r>
              <a:rPr lang="en-US" sz="4400" dirty="0">
                <a:effectLst/>
                <a:latin typeface="+mn-lt"/>
                <a:cs typeface="Perpetua Titling MT (Headings)"/>
              </a:rPr>
              <a:t>Common EAPOL Frame Types</a:t>
            </a:r>
            <a:endParaRPr lang="en-US" sz="4400" dirty="0">
              <a:effectLst/>
              <a:latin typeface="+mn-lt"/>
              <a:cs typeface="Perpetua Titling MT (Headings)"/>
            </a:endParaRPr>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10000" b="14545"/>
              <a:stretch>
                <a:fillRect/>
              </a:stretch>
            </p:blipFill>
          </mc:Choice>
          <mc:Fallback>
            <p:blipFill>
              <a:blip r:embed="rId2"/>
              <a:srcRect t="10000" b="14545"/>
              <a:stretch>
                <a:fillRect/>
              </a:stretch>
            </p:blipFill>
          </mc:Fallback>
        </mc:AlternateContent>
        <p:spPr>
          <a:xfrm>
            <a:off x="730629" y="309082"/>
            <a:ext cx="7515904" cy="639651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p>
        </p:txBody>
      </p:sp>
      <p:sp>
        <p:nvSpPr>
          <p:cNvPr id="3" name="Content Placeholder 2"/>
          <p:cNvSpPr>
            <a:spLocks noGrp="1"/>
          </p:cNvSpPr>
          <p:nvPr>
            <p:ph idx="1"/>
          </p:nvPr>
        </p:nvSpPr>
        <p:spPr/>
        <p:txBody>
          <a:bodyPr>
            <a:normAutofit fontScale="77500" lnSpcReduction="20000"/>
          </a:bodyPr>
          <a:lstStyle/>
          <a:p>
            <a:r>
              <a:rPr lang="en-US" dirty="0">
                <a:solidFill>
                  <a:schemeClr val="tx2">
                    <a:lumMod val="10000"/>
                  </a:schemeClr>
                </a:solidFill>
              </a:rPr>
              <a:t>NIST defines cloud computing, in NIST SP-800-145 (The NIST Definition of Cloud Computing ), as follows:</a:t>
            </a:r>
            <a:endParaRPr lang="en-US" dirty="0">
              <a:solidFill>
                <a:schemeClr val="tx2">
                  <a:lumMod val="10000"/>
                </a:schemeClr>
              </a:solidFill>
            </a:endParaRPr>
          </a:p>
          <a:p>
            <a:pPr>
              <a:buNone/>
            </a:pPr>
            <a:r>
              <a:rPr lang="en-US" dirty="0">
                <a:solidFill>
                  <a:schemeClr val="tx2">
                    <a:lumMod val="10000"/>
                  </a:schemeClr>
                </a:solidFill>
              </a:rPr>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Cloud_ Kitty Flanagan 00">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559719" y="2457450"/>
            <a:ext cx="6096000" cy="3429000"/>
          </a:xfrm>
          <a:prstGeom prst="rect">
            <a:avLst/>
          </a:prstGeom>
        </p:spPr>
      </p:pic>
      <p:sp>
        <p:nvSpPr>
          <p:cNvPr id="3" name="Title 2"/>
          <p:cNvSpPr>
            <a:spLocks noGrp="1"/>
          </p:cNvSpPr>
          <p:nvPr>
            <p:ph type="title"/>
          </p:nvPr>
        </p:nvSpPr>
        <p:spPr/>
        <p:txBody>
          <a:bodyPr/>
          <a:lstStyle/>
          <a:p>
            <a:r>
              <a:rPr lang="en-US" dirty="0" smtClean="0"/>
              <a:t>Cloud Computing 101 (funny)</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765175"/>
            <a:ext cx="8424862" cy="758825"/>
          </a:xfrm>
        </p:spPr>
        <p:txBody>
          <a:bodyPr/>
          <a:lstStyle/>
          <a:p>
            <a:br>
              <a:rPr lang="en-US" b="0" dirty="0"/>
            </a:br>
            <a:r>
              <a:rPr lang="en-US" b="0" dirty="0"/>
              <a:t>Cloud Computing Characteristics </a:t>
            </a:r>
            <a:endParaRPr lang="en-US" dirty="0"/>
          </a:p>
        </p:txBody>
      </p:sp>
      <p:sp>
        <p:nvSpPr>
          <p:cNvPr id="3" name="Content Placeholder 2"/>
          <p:cNvSpPr>
            <a:spLocks noGrp="1"/>
          </p:cNvSpPr>
          <p:nvPr>
            <p:ph idx="1"/>
          </p:nvPr>
        </p:nvSpPr>
        <p:spPr>
          <a:xfrm>
            <a:off x="395288" y="1524000"/>
            <a:ext cx="8443912" cy="5334000"/>
          </a:xfrm>
        </p:spPr>
        <p:style>
          <a:lnRef idx="1">
            <a:schemeClr val="dk1"/>
          </a:lnRef>
          <a:fillRef idx="2">
            <a:schemeClr val="dk1"/>
          </a:fillRef>
          <a:effectRef idx="1">
            <a:schemeClr val="dk1"/>
          </a:effectRef>
          <a:fontRef idx="minor">
            <a:schemeClr val="dk1"/>
          </a:fontRef>
        </p:style>
        <p:txBody>
          <a:bodyPr/>
          <a:lstStyle/>
          <a:p>
            <a:r>
              <a:rPr lang="en-US" sz="1800" b="1" dirty="0"/>
              <a:t>Broad network access </a:t>
            </a:r>
            <a:r>
              <a:rPr lang="en-US" sz="1800" dirty="0"/>
              <a:t>- available over the network and accessed through standard mechanisms, use by client platforms or other cloud-based services. </a:t>
            </a:r>
            <a:endParaRPr lang="en-US" sz="1800" dirty="0"/>
          </a:p>
          <a:p>
            <a:endParaRPr lang="en-US" sz="1800" dirty="0"/>
          </a:p>
          <a:p>
            <a:r>
              <a:rPr lang="en-US" sz="1800" b="1" dirty="0"/>
              <a:t>Rapid elasticity </a:t>
            </a:r>
            <a:r>
              <a:rPr lang="en-US" sz="1800" dirty="0"/>
              <a:t>- ability to expand and reduce resources according to specific requirements. </a:t>
            </a:r>
            <a:endParaRPr lang="en-US" sz="1800" dirty="0"/>
          </a:p>
          <a:p>
            <a:endParaRPr lang="en-US" sz="1800" dirty="0"/>
          </a:p>
          <a:p>
            <a:r>
              <a:rPr lang="en-US" sz="1800" b="1" dirty="0"/>
              <a:t>Measured service </a:t>
            </a:r>
            <a:r>
              <a:rPr lang="en-US" sz="1800" dirty="0"/>
              <a:t>- control and optimize resource suitable to the appropriate type of service. Resource usage can be monitored, controlled, reported, provide clearly utilized service. </a:t>
            </a:r>
            <a:endParaRPr lang="en-US" sz="1800" dirty="0"/>
          </a:p>
          <a:p>
            <a:endParaRPr lang="en-US" sz="1800" dirty="0"/>
          </a:p>
          <a:p>
            <a:r>
              <a:rPr lang="en-US" sz="1800" b="1" dirty="0"/>
              <a:t>On-demand self-service </a:t>
            </a:r>
            <a:r>
              <a:rPr lang="en-US" sz="1800" dirty="0"/>
              <a:t>- ability to provision resource capabilities automatically, no need human interaction. The resources is temporary in IT infrastructure. </a:t>
            </a:r>
            <a:endParaRPr lang="en-US" sz="1800" dirty="0"/>
          </a:p>
          <a:p>
            <a:endParaRPr lang="en-US" sz="1800" dirty="0"/>
          </a:p>
          <a:p>
            <a:r>
              <a:rPr lang="en-US" sz="1800" b="1" dirty="0"/>
              <a:t>Resource pooling </a:t>
            </a:r>
            <a:r>
              <a:rPr lang="en-US" sz="1800" dirty="0"/>
              <a:t>- ability to serve multiple consumers using a multi-tenant model, with different physical and virtual resources, dynamically assigned and reassigned base on consumer demand. </a:t>
            </a:r>
            <a:endParaRPr lang="en-US" sz="1800" dirty="0"/>
          </a:p>
          <a:p>
            <a:endParaRPr lang="en-US" sz="1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1176" t="24545" b="12727"/>
              <a:stretch>
                <a:fillRect/>
              </a:stretch>
            </p:blipFill>
          </mc:Choice>
          <mc:Fallback>
            <p:blipFill>
              <a:blip r:embed="rId2"/>
              <a:srcRect l="1176" t="24545" b="12727"/>
              <a:stretch>
                <a:fillRect/>
              </a:stretch>
            </p:blipFill>
          </mc:Fallback>
        </mc:AlternateContent>
        <p:spPr>
          <a:xfrm>
            <a:off x="287866" y="221637"/>
            <a:ext cx="8602133" cy="66363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138" y="782109"/>
            <a:ext cx="8424862" cy="589492"/>
          </a:xfrm>
        </p:spPr>
        <p:txBody>
          <a:bodyPr/>
          <a:lstStyle/>
          <a:p>
            <a:br>
              <a:rPr lang="en-US" b="0" dirty="0"/>
            </a:br>
            <a:r>
              <a:rPr lang="en-US" b="0" dirty="0"/>
              <a:t>Cloud Computing Service Models </a:t>
            </a:r>
            <a:endParaRPr lang="en-US" dirty="0"/>
          </a:p>
        </p:txBody>
      </p:sp>
      <p:sp>
        <p:nvSpPr>
          <p:cNvPr id="3" name="Content Placeholder 2"/>
          <p:cNvSpPr>
            <a:spLocks noGrp="1"/>
          </p:cNvSpPr>
          <p:nvPr>
            <p:ph idx="1"/>
          </p:nvPr>
        </p:nvSpPr>
        <p:spPr>
          <a:xfrm>
            <a:off x="395288" y="1371600"/>
            <a:ext cx="8443912" cy="5486399"/>
          </a:xfrm>
        </p:spPr>
        <p:style>
          <a:lnRef idx="1">
            <a:schemeClr val="dk1"/>
          </a:lnRef>
          <a:fillRef idx="2">
            <a:schemeClr val="dk1"/>
          </a:fillRef>
          <a:effectRef idx="1">
            <a:schemeClr val="dk1"/>
          </a:effectRef>
          <a:fontRef idx="minor">
            <a:schemeClr val="dk1"/>
          </a:fontRef>
        </p:style>
        <p:txBody>
          <a:bodyPr/>
          <a:lstStyle/>
          <a:p>
            <a:r>
              <a:rPr lang="en-US" sz="2000" b="1" dirty="0"/>
              <a:t>Software as a Service (SaaS) </a:t>
            </a:r>
            <a:r>
              <a:rPr lang="en-US" sz="2000" dirty="0"/>
              <a:t>- the capability allows consumer to use the provider’s application running on a cloud infrastructure. The applications are accessible from various client devices by just a thin client interface (Web browser). </a:t>
            </a:r>
            <a:r>
              <a:rPr lang="en-US" sz="2000" b="1" dirty="0"/>
              <a:t>SaaS </a:t>
            </a:r>
            <a:r>
              <a:rPr lang="en-US" sz="2000" dirty="0"/>
              <a:t>saves the complexity of software installation, maintenance, upgrades, patches. </a:t>
            </a:r>
            <a:endParaRPr lang="en-US" sz="2000" dirty="0"/>
          </a:p>
          <a:p>
            <a:endParaRPr lang="en-US" sz="2000" dirty="0"/>
          </a:p>
          <a:p>
            <a:r>
              <a:rPr lang="en-US" sz="2000" b="1" dirty="0"/>
              <a:t>Platform as a Service (PaaS) </a:t>
            </a:r>
            <a:r>
              <a:rPr lang="en-US" sz="2000" dirty="0"/>
              <a:t>- the capability allows consumer to deploy onto the cloud infrastructure consumer or acquired applications - created. Also, </a:t>
            </a:r>
            <a:r>
              <a:rPr lang="en-US" sz="2000" b="1" dirty="0"/>
              <a:t>PaaS </a:t>
            </a:r>
            <a:r>
              <a:rPr lang="en-US" sz="2000" dirty="0"/>
              <a:t>provides middleware-style services , such as database and component services use by apps. </a:t>
            </a:r>
            <a:r>
              <a:rPr lang="en-US" sz="2000" b="1" dirty="0"/>
              <a:t>PaaS </a:t>
            </a:r>
            <a:r>
              <a:rPr lang="en-US" sz="2000" dirty="0"/>
              <a:t>is such like an operating system in the cloud. </a:t>
            </a:r>
            <a:endParaRPr lang="en-US" sz="2000" dirty="0"/>
          </a:p>
          <a:p>
            <a:endParaRPr lang="en-US" sz="2000" dirty="0"/>
          </a:p>
          <a:p>
            <a:r>
              <a:rPr lang="en-US" sz="2000" b="1" dirty="0"/>
              <a:t>Infrastructure as a Service (IaaS) </a:t>
            </a:r>
            <a:r>
              <a:rPr lang="en-US" sz="2000" dirty="0"/>
              <a:t>- the capability allows consumer to provision processing, storage, networks, and other computing resources, that is used to deploy and run various software. </a:t>
            </a:r>
            <a:r>
              <a:rPr lang="en-US" sz="2000" b="1" dirty="0"/>
              <a:t>IaaS </a:t>
            </a:r>
            <a:r>
              <a:rPr lang="en-US" sz="2000" dirty="0"/>
              <a:t>enables customers to combine basic computing services to build highly adaptable computer systems. </a:t>
            </a:r>
            <a:endParaRPr lang="en-US" sz="2000" dirty="0"/>
          </a:p>
          <a:p>
            <a:endParaRPr lang="en-US"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1"/>
          <a:stretch>
            <a:fillRect/>
          </a:stretch>
        </p:blipFill>
        <p:spPr>
          <a:xfrm>
            <a:off x="395288" y="917575"/>
            <a:ext cx="8443912" cy="5176838"/>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623358"/>
          </a:xfrm>
        </p:spPr>
        <p:txBody>
          <a:bodyPr/>
          <a:lstStyle/>
          <a:p>
            <a:br>
              <a:rPr lang="en-US" b="0" dirty="0"/>
            </a:br>
            <a:r>
              <a:rPr lang="en-US" b="0" dirty="0"/>
              <a:t>Cloud Computing Deployment Models </a:t>
            </a:r>
            <a:endParaRPr lang="en-US" dirty="0"/>
          </a:p>
        </p:txBody>
      </p:sp>
      <p:sp>
        <p:nvSpPr>
          <p:cNvPr id="3" name="Content Placeholder 2"/>
          <p:cNvSpPr>
            <a:spLocks noGrp="1"/>
          </p:cNvSpPr>
          <p:nvPr>
            <p:ph idx="1"/>
          </p:nvPr>
        </p:nvSpPr>
        <p:spPr>
          <a:xfrm>
            <a:off x="395288" y="1540933"/>
            <a:ext cx="8443912" cy="5198534"/>
          </a:xfrm>
        </p:spPr>
        <p:style>
          <a:lnRef idx="1">
            <a:schemeClr val="dk1"/>
          </a:lnRef>
          <a:fillRef idx="2">
            <a:schemeClr val="dk1"/>
          </a:fillRef>
          <a:effectRef idx="1">
            <a:schemeClr val="dk1"/>
          </a:effectRef>
          <a:fontRef idx="minor">
            <a:schemeClr val="dk1"/>
          </a:fontRef>
        </p:style>
        <p:txBody>
          <a:bodyPr/>
          <a:lstStyle/>
          <a:p>
            <a:r>
              <a:rPr lang="en-US" sz="1800" b="1" dirty="0"/>
              <a:t>Public cloud </a:t>
            </a:r>
            <a:r>
              <a:rPr lang="en-US" sz="1800" dirty="0"/>
              <a:t>- available to the general public or a large industry group, is owned by an organization selling cloud services. The cloud provider (</a:t>
            </a:r>
            <a:r>
              <a:rPr lang="en-US" sz="1800" b="1" dirty="0"/>
              <a:t>CP</a:t>
            </a:r>
            <a:r>
              <a:rPr lang="en-US" sz="1800" dirty="0"/>
              <a:t>) is responsible for cloud infrastructure and for control data and operations within cloud. </a:t>
            </a:r>
            <a:endParaRPr lang="en-US" sz="1800" dirty="0"/>
          </a:p>
          <a:p>
            <a:endParaRPr lang="en-US" sz="1800" dirty="0"/>
          </a:p>
          <a:p>
            <a:r>
              <a:rPr lang="en-US" sz="1800" b="1" dirty="0"/>
              <a:t>Private cloud </a:t>
            </a:r>
            <a:r>
              <a:rPr lang="en-US" sz="1800" dirty="0"/>
              <a:t>- operated solely for an organization, managed by organization or a third party. The </a:t>
            </a:r>
            <a:r>
              <a:rPr lang="en-US" sz="1800" b="1" dirty="0"/>
              <a:t>CP </a:t>
            </a:r>
            <a:r>
              <a:rPr lang="en-US" sz="1800" dirty="0"/>
              <a:t>is responsible only for the infrastructure. </a:t>
            </a:r>
            <a:endParaRPr lang="en-US" sz="1800" dirty="0"/>
          </a:p>
          <a:p>
            <a:endParaRPr lang="en-US" sz="1800" dirty="0"/>
          </a:p>
          <a:p>
            <a:r>
              <a:rPr lang="en-US" sz="1800" b="1" dirty="0"/>
              <a:t>Community cloud </a:t>
            </a:r>
            <a:r>
              <a:rPr lang="en-US" sz="1800" dirty="0"/>
              <a:t>- shared by several organizations and supports a specific community shared specific concerns (mission, policy, security …), managed by the organization or a third party. </a:t>
            </a:r>
            <a:endParaRPr lang="en-US" sz="1800" dirty="0"/>
          </a:p>
          <a:p>
            <a:endParaRPr lang="en-US" sz="1800" dirty="0"/>
          </a:p>
          <a:p>
            <a:r>
              <a:rPr lang="en-US" sz="1800" b="1" dirty="0"/>
              <a:t>Hybrid cloud </a:t>
            </a:r>
            <a:r>
              <a:rPr lang="en-US" sz="1800" dirty="0"/>
              <a:t>- is a composition of two or more clouds, remain unique entities but are bound together by standardized or proprietary technology that enables data and application portability (e.g., cloud bursting for load balancing between clouds). </a:t>
            </a:r>
            <a:endParaRPr lang="en-US" sz="1800" dirty="0"/>
          </a:p>
          <a:p>
            <a:endParaRPr lang="en-US" sz="1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3636" b="10000"/>
              <a:stretch>
                <a:fillRect/>
              </a:stretch>
            </p:blipFill>
          </mc:Choice>
          <mc:Fallback>
            <p:blipFill>
              <a:blip r:embed="rId2"/>
              <a:srcRect t="3636" b="10000"/>
              <a:stretch>
                <a:fillRect/>
              </a:stretch>
            </p:blipFill>
          </mc:Fallback>
        </mc:AlternateContent>
        <p:spPr>
          <a:xfrm>
            <a:off x="795867" y="377400"/>
            <a:ext cx="7806265" cy="6302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pull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5"/>
          <p:cNvGraphicFramePr>
            <a:graphicFrameLocks noGrp="1"/>
          </p:cNvGraphicFramePr>
          <p:nvPr>
            <p:ph idx="4294967295"/>
          </p:nvPr>
        </p:nvGraphicFramePr>
        <p:xfrm>
          <a:off x="228600" y="762000"/>
          <a:ext cx="8610600" cy="52482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0505"/>
            <a:ext cx="9144000" cy="641584"/>
          </a:xfrm>
        </p:spPr>
        <p:txBody>
          <a:bodyPr/>
          <a:lstStyle/>
          <a:p>
            <a:r>
              <a:rPr lang="en-US" sz="3200" dirty="0"/>
              <a:t>Cloud Computing Reference Architecture</a:t>
            </a:r>
            <a:endParaRPr lang="en-US" sz="3200" dirty="0"/>
          </a:p>
        </p:txBody>
      </p:sp>
      <p:sp>
        <p:nvSpPr>
          <p:cNvPr id="3" name="Content Placeholder 2"/>
          <p:cNvSpPr>
            <a:spLocks noGrp="1"/>
          </p:cNvSpPr>
          <p:nvPr>
            <p:ph idx="1"/>
          </p:nvPr>
        </p:nvSpPr>
        <p:spPr>
          <a:xfrm>
            <a:off x="347133" y="1699156"/>
            <a:ext cx="8449733" cy="4664074"/>
          </a:xfrm>
        </p:spPr>
        <p:txBody>
          <a:bodyPr>
            <a:normAutofit fontScale="70000" lnSpcReduction="20000"/>
          </a:bodyPr>
          <a:lstStyle/>
          <a:p>
            <a:r>
              <a:rPr lang="en-US" dirty="0">
                <a:solidFill>
                  <a:schemeClr val="tx2">
                    <a:lumMod val="10000"/>
                  </a:schemeClr>
                </a:solidFill>
              </a:rPr>
              <a:t>NIST SP 500-292 (NIST Cloud Computing Reference Architecture ) establishes a reference architecture, described as follows:</a:t>
            </a:r>
            <a:endParaRPr lang="en-US" dirty="0">
              <a:solidFill>
                <a:schemeClr val="tx2">
                  <a:lumMod val="10000"/>
                </a:schemeClr>
              </a:solidFill>
            </a:endParaRPr>
          </a:p>
          <a:p>
            <a:endParaRPr lang="en-US" dirty="0">
              <a:solidFill>
                <a:schemeClr val="tx2">
                  <a:lumMod val="10000"/>
                </a:schemeClr>
              </a:solidFill>
            </a:endParaRPr>
          </a:p>
          <a:p>
            <a:pPr>
              <a:buNone/>
            </a:pPr>
            <a:r>
              <a:rPr lang="en-US" dirty="0">
                <a:solidFill>
                  <a:schemeClr val="tx2">
                    <a:lumMod val="10000"/>
                  </a:schemeClr>
                </a:solidFill>
              </a:rPr>
              <a:t>	“The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4383" y="68768"/>
            <a:ext cx="9069617" cy="6653766"/>
          </a:xfrm>
          <a:prstGeom prst="rect">
            <a:avLst/>
          </a:prstGeom>
        </p:spPr>
      </p:pic>
    </p:spTree>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4"/>
            <a:ext cx="8424862" cy="504825"/>
          </a:xfrm>
        </p:spPr>
        <p:txBody>
          <a:bodyPr/>
          <a:lstStyle/>
          <a:p>
            <a:br>
              <a:rPr lang="en-US" sz="3200" b="0" dirty="0"/>
            </a:br>
            <a:r>
              <a:rPr lang="en-US" sz="3200" b="0" dirty="0"/>
              <a:t>Cloud Computing Reference Architecture </a:t>
            </a:r>
            <a:endParaRPr lang="en-US" sz="3200" dirty="0"/>
          </a:p>
        </p:txBody>
      </p:sp>
      <p:sp>
        <p:nvSpPr>
          <p:cNvPr id="3" name="Content Placeholder 2"/>
          <p:cNvSpPr>
            <a:spLocks noGrp="1"/>
          </p:cNvSpPr>
          <p:nvPr>
            <p:ph idx="1"/>
          </p:nvPr>
        </p:nvSpPr>
        <p:spPr>
          <a:xfrm>
            <a:off x="376238" y="1608666"/>
            <a:ext cx="8443912" cy="4598989"/>
          </a:xfrm>
        </p:spPr>
        <p:txBody>
          <a:bodyPr/>
          <a:lstStyle/>
          <a:p>
            <a:r>
              <a:rPr lang="en-US" sz="1800" b="1" dirty="0"/>
              <a:t>Cloud consumer </a:t>
            </a:r>
            <a:r>
              <a:rPr lang="en-US" sz="1800" dirty="0"/>
              <a:t>- a person or organization maintains a business relationship with, and uses service from, cloud providers. </a:t>
            </a:r>
            <a:endParaRPr lang="en-US" sz="1800" dirty="0"/>
          </a:p>
          <a:p>
            <a:endParaRPr lang="en-US" sz="1800" dirty="0"/>
          </a:p>
          <a:p>
            <a:r>
              <a:rPr lang="en-US" sz="1800" b="1" dirty="0"/>
              <a:t>Cloud provider </a:t>
            </a:r>
            <a:r>
              <a:rPr lang="en-US" sz="1800" dirty="0"/>
              <a:t>- a person, organization, or entity responsible for making a service available to interested parties. </a:t>
            </a:r>
            <a:endParaRPr lang="en-US" sz="1800" dirty="0"/>
          </a:p>
          <a:p>
            <a:endParaRPr lang="en-US" sz="1800" dirty="0"/>
          </a:p>
          <a:p>
            <a:r>
              <a:rPr lang="en-US" sz="1800" b="1" dirty="0"/>
              <a:t>Cloud auditor </a:t>
            </a:r>
            <a:r>
              <a:rPr lang="en-US" sz="1800" dirty="0"/>
              <a:t>- a party conducts independent assessment of cloud services, info. system operations, performance, and security of cloud implementation. </a:t>
            </a:r>
            <a:endParaRPr lang="en-US" sz="1800" dirty="0"/>
          </a:p>
          <a:p>
            <a:endParaRPr lang="en-US" sz="1800" dirty="0"/>
          </a:p>
          <a:p>
            <a:r>
              <a:rPr lang="en-US" sz="1800" b="1" dirty="0"/>
              <a:t>Cloud broker </a:t>
            </a:r>
            <a:r>
              <a:rPr lang="en-US" sz="1800" dirty="0"/>
              <a:t>- an entity manages the use, performance, and delivery of cloud services, and negotiates relationships between </a:t>
            </a:r>
            <a:r>
              <a:rPr lang="en-US" sz="1800" b="1" dirty="0"/>
              <a:t>CP </a:t>
            </a:r>
            <a:r>
              <a:rPr lang="en-US" sz="1800" dirty="0"/>
              <a:t>and consumers. </a:t>
            </a:r>
            <a:endParaRPr lang="en-US" sz="1800" dirty="0"/>
          </a:p>
          <a:p>
            <a:endParaRPr lang="en-US" sz="1800" dirty="0"/>
          </a:p>
          <a:p>
            <a:r>
              <a:rPr lang="en-US" sz="1800" dirty="0"/>
              <a:t>•</a:t>
            </a:r>
            <a:r>
              <a:rPr lang="en-US" sz="1800" b="1" dirty="0"/>
              <a:t>Cloud carrier </a:t>
            </a:r>
            <a:r>
              <a:rPr lang="en-US" sz="1800" dirty="0"/>
              <a:t>- an intermediary provides connectivity and transport of cloud services from </a:t>
            </a:r>
            <a:r>
              <a:rPr lang="en-US" sz="1800" b="1" dirty="0"/>
              <a:t>CP</a:t>
            </a:r>
            <a:r>
              <a:rPr lang="en-US" sz="1800" dirty="0"/>
              <a:t>s to consumers. </a:t>
            </a:r>
            <a:endParaRPr lang="en-US" sz="1800" dirty="0"/>
          </a:p>
          <a:p>
            <a:endParaRPr lang="en-US" sz="1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idx="4294967295"/>
          </p:nvPr>
        </p:nvGraphicFramePr>
        <p:xfrm>
          <a:off x="152400" y="0"/>
          <a:ext cx="8763000" cy="685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itle 1"/>
          <p:cNvSpPr>
            <a:spLocks noGrp="1"/>
          </p:cNvSpPr>
          <p:nvPr>
            <p:ph type="title" idx="4294967295"/>
          </p:nvPr>
        </p:nvSpPr>
        <p:spPr>
          <a:xfrm>
            <a:off x="5029200" y="228600"/>
            <a:ext cx="3886200" cy="1752600"/>
          </a:xfrm>
        </p:spPr>
        <p:txBody>
          <a:bodyPr/>
          <a:lstStyle/>
          <a:p>
            <a:r>
              <a:rPr lang="en-US" dirty="0">
                <a:solidFill>
                  <a:schemeClr val="tx2">
                    <a:lumMod val="10000"/>
                  </a:schemeClr>
                </a:solidFill>
                <a:effectLst/>
              </a:rPr>
              <a:t>Cloud Provider</a:t>
            </a:r>
            <a:endParaRPr lang="en-US" dirty="0">
              <a:solidFill>
                <a:schemeClr val="tx2">
                  <a:lumMod val="10000"/>
                </a:schemeClr>
              </a:solidFill>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3728"/>
            <a:ext cx="9144000" cy="574675"/>
          </a:xfrm>
        </p:spPr>
        <p:style>
          <a:lnRef idx="2">
            <a:schemeClr val="dk1"/>
          </a:lnRef>
          <a:fillRef idx="1">
            <a:schemeClr val="lt1"/>
          </a:fillRef>
          <a:effectRef idx="0">
            <a:schemeClr val="dk1"/>
          </a:effectRef>
          <a:fontRef idx="minor">
            <a:schemeClr val="dk1"/>
          </a:fontRef>
        </p:style>
        <p:txBody>
          <a:bodyPr/>
          <a:lstStyle/>
          <a:p>
            <a:r>
              <a:rPr lang="en-US" dirty="0">
                <a:effectLst/>
              </a:rPr>
              <a:t>Roles and Responsibilities</a:t>
            </a:r>
            <a:endParaRPr lang="en-US" dirty="0">
              <a:effectLst/>
            </a:endParaRPr>
          </a:p>
        </p:txBody>
      </p:sp>
      <p:graphicFrame>
        <p:nvGraphicFramePr>
          <p:cNvPr id="4" name="Content Placeholder 3"/>
          <p:cNvGraphicFramePr>
            <a:graphicFrameLocks noGrp="1"/>
          </p:cNvGraphicFramePr>
          <p:nvPr>
            <p:ph idx="4294967295"/>
          </p:nvPr>
        </p:nvGraphicFramePr>
        <p:xfrm>
          <a:off x="228600" y="778403"/>
          <a:ext cx="8915400" cy="5943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900642"/>
            <a:ext cx="8424862" cy="606425"/>
          </a:xfrm>
        </p:spPr>
        <p:txBody>
          <a:bodyPr/>
          <a:lstStyle/>
          <a:p>
            <a:br>
              <a:rPr lang="en-US" sz="3200" b="0" dirty="0"/>
            </a:br>
            <a:r>
              <a:rPr lang="en-US" sz="3200" b="0" dirty="0"/>
              <a:t>Cloud Security Risks and Countermeasures </a:t>
            </a:r>
            <a:endParaRPr lang="en-US" sz="3200" dirty="0"/>
          </a:p>
        </p:txBody>
      </p:sp>
      <p:sp>
        <p:nvSpPr>
          <p:cNvPr id="3" name="Content Placeholder 2"/>
          <p:cNvSpPr>
            <a:spLocks noGrp="1"/>
          </p:cNvSpPr>
          <p:nvPr>
            <p:ph idx="1"/>
          </p:nvPr>
        </p:nvSpPr>
        <p:spPr>
          <a:xfrm>
            <a:off x="395288" y="1642533"/>
            <a:ext cx="8443912" cy="4893734"/>
          </a:xfrm>
        </p:spPr>
        <p:style>
          <a:lnRef idx="1">
            <a:schemeClr val="dk1"/>
          </a:lnRef>
          <a:fillRef idx="2">
            <a:schemeClr val="dk1"/>
          </a:fillRef>
          <a:effectRef idx="1">
            <a:schemeClr val="dk1"/>
          </a:effectRef>
          <a:fontRef idx="minor">
            <a:schemeClr val="dk1"/>
          </a:fontRef>
        </p:style>
        <p:txBody>
          <a:bodyPr/>
          <a:lstStyle/>
          <a:p>
            <a:r>
              <a:rPr lang="en-US" sz="1400" b="1" dirty="0"/>
              <a:t>Abuse and nefarious use of cloud computing - </a:t>
            </a:r>
            <a:r>
              <a:rPr lang="en-US" sz="1400" dirty="0"/>
              <a:t>The easy of register and use cloud service leads to high risks from attackers inside the cloud, such as spamming, malicious code attacks, or DOS attack. </a:t>
            </a:r>
            <a:endParaRPr lang="en-US" sz="1400" dirty="0"/>
          </a:p>
          <a:p>
            <a:r>
              <a:rPr lang="en-US" sz="1400" b="1" dirty="0"/>
              <a:t>Countermeasures</a:t>
            </a:r>
            <a:r>
              <a:rPr lang="en-US" sz="1400" dirty="0"/>
              <a:t>: (1) stricter initial registration and validation processes, (2) enhance credit card fraud monitoring and coordination, (3) comprehensive introspection of customer network traffic, (4) monitoring public blacklists for one’s network blocks. </a:t>
            </a:r>
            <a:endParaRPr lang="en-US" sz="1400" dirty="0"/>
          </a:p>
          <a:p>
            <a:endParaRPr lang="en-US" sz="1400" b="1" dirty="0"/>
          </a:p>
          <a:p>
            <a:r>
              <a:rPr lang="en-US" sz="1400" b="1" dirty="0"/>
              <a:t>Insecure interfaces and APIs - </a:t>
            </a:r>
            <a:r>
              <a:rPr lang="en-US" sz="1400" dirty="0"/>
              <a:t>CPs expose a set of software interfaces or APIs customers use to manage and interact with cloud services. From authentication and access control, these interfaces need to be resisted against accidental and malicious attempts. </a:t>
            </a:r>
            <a:endParaRPr lang="en-US" sz="1400" dirty="0"/>
          </a:p>
          <a:p>
            <a:r>
              <a:rPr lang="en-US" sz="1400" b="1" dirty="0"/>
              <a:t>Countermeasure</a:t>
            </a:r>
            <a:r>
              <a:rPr lang="en-US" sz="1400" dirty="0"/>
              <a:t>: (1) analyzing the security model of CP interfaces, (2) ensuring that strong authentication and access control are implemented with encrypted transmission, (3) understanding the dependency chain associated with the API. </a:t>
            </a:r>
            <a:endParaRPr lang="en-US" sz="1400" dirty="0"/>
          </a:p>
          <a:p>
            <a:endParaRPr lang="en-US" sz="1400" b="1" dirty="0"/>
          </a:p>
          <a:p>
            <a:r>
              <a:rPr lang="en-US" sz="1400" b="1" dirty="0"/>
              <a:t>Malicious insiders – </a:t>
            </a:r>
            <a:r>
              <a:rPr lang="en-US" sz="1400" dirty="0"/>
              <a:t>risk of malicious insider activity. Cloud architectures necessitate roles that extremely high risk. </a:t>
            </a:r>
            <a:endParaRPr lang="en-US" sz="1400" dirty="0"/>
          </a:p>
          <a:p>
            <a:r>
              <a:rPr lang="en-US" sz="1400" b="1" dirty="0"/>
              <a:t>Countermeasures</a:t>
            </a:r>
            <a:r>
              <a:rPr lang="en-US" sz="1400" dirty="0"/>
              <a:t>: (1) enforce strict supply chain management and conduct a comprehensive supplier assessment, (2) specify human resource requirements as part of legal contract, (3) require transparency into overall </a:t>
            </a:r>
            <a:r>
              <a:rPr lang="en-US" sz="1400" dirty="0" smtClean="0"/>
              <a:t>information </a:t>
            </a:r>
            <a:r>
              <a:rPr lang="en-US" sz="1400" dirty="0"/>
              <a:t>security and management practices, and compliance reporting, (4) determine security breach notification processes. </a:t>
            </a:r>
            <a:endParaRPr lang="en-US" sz="1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288" y="1507067"/>
            <a:ext cx="8443912" cy="5147733"/>
          </a:xfrm>
        </p:spPr>
        <p:style>
          <a:lnRef idx="1">
            <a:schemeClr val="dk1"/>
          </a:lnRef>
          <a:fillRef idx="2">
            <a:schemeClr val="dk1"/>
          </a:fillRef>
          <a:effectRef idx="1">
            <a:schemeClr val="dk1"/>
          </a:effectRef>
          <a:fontRef idx="minor">
            <a:schemeClr val="dk1"/>
          </a:fontRef>
        </p:style>
        <p:txBody>
          <a:bodyPr/>
          <a:lstStyle/>
          <a:p>
            <a:r>
              <a:rPr lang="en-US" sz="1600" b="1" dirty="0"/>
              <a:t>Shared technology issues</a:t>
            </a:r>
            <a:r>
              <a:rPr lang="en-US" sz="1600" dirty="0"/>
              <a:t>: IaaS vendors deliver services by sharing infrastructure which is not strong enough in isolation properties for a multi-tenant architecture. </a:t>
            </a:r>
            <a:endParaRPr lang="en-US" sz="1600" dirty="0"/>
          </a:p>
          <a:p>
            <a:r>
              <a:rPr lang="en-US" sz="1600" b="1" dirty="0"/>
              <a:t>Countermeasures</a:t>
            </a:r>
            <a:r>
              <a:rPr lang="en-US" sz="1600" dirty="0"/>
              <a:t>: implement security best practices for installation/ configuration, (2) monitor environment for unauthorized changes/ activity, (3) promote strong authentication and access control for administrative access and operation. </a:t>
            </a:r>
            <a:endParaRPr lang="en-US" sz="1600" dirty="0"/>
          </a:p>
          <a:p>
            <a:endParaRPr lang="en-US" sz="1600" dirty="0"/>
          </a:p>
          <a:p>
            <a:r>
              <a:rPr lang="en-US" sz="1600" b="1" dirty="0"/>
              <a:t>Data loss and leakage - </a:t>
            </a:r>
            <a:r>
              <a:rPr lang="en-US" sz="1600" dirty="0"/>
              <a:t>for clients. The most devastating from security breach is the loss or leakage of data. </a:t>
            </a:r>
            <a:endParaRPr lang="en-US" sz="1600" dirty="0"/>
          </a:p>
          <a:p>
            <a:r>
              <a:rPr lang="en-US" sz="1600" b="1" dirty="0"/>
              <a:t>Countermeasures</a:t>
            </a:r>
            <a:r>
              <a:rPr lang="en-US" sz="1600" dirty="0"/>
              <a:t>: (1) implement strong API access control, (2) encrypt, protect integrity of data in transit, (3) analyze data protection at design and run-time, (4) implement strong keys generation</a:t>
            </a:r>
            <a:r>
              <a:rPr lang="en-US" sz="1600" dirty="0" smtClean="0"/>
              <a:t>, </a:t>
            </a:r>
            <a:r>
              <a:rPr lang="en-US" sz="1600" dirty="0"/>
              <a:t>storage and management, destruction practices. </a:t>
            </a:r>
            <a:endParaRPr lang="en-US" sz="1600" dirty="0"/>
          </a:p>
          <a:p>
            <a:endParaRPr lang="en-US" sz="1600" dirty="0"/>
          </a:p>
          <a:p>
            <a:r>
              <a:rPr lang="en-US" sz="1600" b="1" dirty="0"/>
              <a:t>Account or service hijacking - </a:t>
            </a:r>
            <a:r>
              <a:rPr lang="en-US" sz="1600" dirty="0"/>
              <a:t>usually with stolen credentials, attackers can access critical areas of cloud services, allowing to compromise the confidentiality, integrity, and availability (CIA). </a:t>
            </a:r>
            <a:endParaRPr lang="en-US" sz="1600" dirty="0"/>
          </a:p>
          <a:p>
            <a:r>
              <a:rPr lang="en-US" sz="1600" b="1" dirty="0"/>
              <a:t>Countermeasures</a:t>
            </a:r>
            <a:r>
              <a:rPr lang="en-US" sz="1600" dirty="0"/>
              <a:t>: (1) prohibit the sharing of account credentials between users and services, (2) leverage strong two-factor authentication techniques, (3) employ proactive monitoring to detect unauthorized activity, (4) understand CP security policies and SLAs. </a:t>
            </a:r>
            <a:endParaRPr lang="en-US" sz="1600" dirty="0"/>
          </a:p>
        </p:txBody>
      </p:sp>
      <p:sp>
        <p:nvSpPr>
          <p:cNvPr id="4" name="Title 1"/>
          <p:cNvSpPr>
            <a:spLocks noGrp="1"/>
          </p:cNvSpPr>
          <p:nvPr>
            <p:ph type="title"/>
          </p:nvPr>
        </p:nvSpPr>
        <p:spPr>
          <a:xfrm>
            <a:off x="414338" y="900642"/>
            <a:ext cx="8424862" cy="606425"/>
          </a:xfrm>
        </p:spPr>
        <p:txBody>
          <a:bodyPr/>
          <a:lstStyle/>
          <a:p>
            <a:br>
              <a:rPr lang="en-US" sz="3200" b="0" dirty="0"/>
            </a:br>
            <a:r>
              <a:rPr lang="en-US" sz="3200" b="0" dirty="0"/>
              <a:t>Cloud Security Risks and Countermeasures </a:t>
            </a:r>
            <a:endParaRPr lang="en-US" sz="3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288" y="1913467"/>
            <a:ext cx="8443912" cy="5232400"/>
          </a:xfrm>
        </p:spPr>
        <p:txBody>
          <a:bodyPr/>
          <a:lstStyle/>
          <a:p>
            <a:r>
              <a:rPr lang="en-US" sz="2400" b="1" dirty="0"/>
              <a:t>Unknown risk profile - </a:t>
            </a:r>
            <a:r>
              <a:rPr lang="en-US" sz="2400" dirty="0"/>
              <a:t>in using cloud infrastructure, client </a:t>
            </a:r>
            <a:r>
              <a:rPr lang="en-US" sz="2400" dirty="0" smtClean="0"/>
              <a:t>necessarily </a:t>
            </a:r>
            <a:r>
              <a:rPr lang="en-US" sz="2400" dirty="0"/>
              <a:t>cedes control to the CP on a number of issues that may affect security, and pay attention, clearly define the roles and responsibilities involved for managing risks. </a:t>
            </a:r>
            <a:endParaRPr lang="en-US" sz="2400" dirty="0"/>
          </a:p>
          <a:p>
            <a:r>
              <a:rPr lang="en-US" sz="2400" b="1" dirty="0"/>
              <a:t>Countermeasures</a:t>
            </a:r>
            <a:r>
              <a:rPr lang="en-US" sz="2400" dirty="0"/>
              <a:t>: (1) disclosure of applicable logs and data, (2) partial/full disclosure of infrastructure details (patch levels and firewalls), (3) monitoring and alerting on necessary information. </a:t>
            </a:r>
            <a:endParaRPr lang="en-US" sz="2400" dirty="0"/>
          </a:p>
        </p:txBody>
      </p:sp>
      <p:sp>
        <p:nvSpPr>
          <p:cNvPr id="4" name="Title 1"/>
          <p:cNvSpPr>
            <a:spLocks noGrp="1"/>
          </p:cNvSpPr>
          <p:nvPr>
            <p:ph type="title"/>
          </p:nvPr>
        </p:nvSpPr>
        <p:spPr>
          <a:xfrm>
            <a:off x="414338" y="900642"/>
            <a:ext cx="8424862" cy="606425"/>
          </a:xfrm>
        </p:spPr>
        <p:txBody>
          <a:bodyPr/>
          <a:lstStyle/>
          <a:p>
            <a:br>
              <a:rPr lang="en-US" sz="3200" b="0" dirty="0"/>
            </a:br>
            <a:r>
              <a:rPr lang="en-US" sz="3200" b="0" dirty="0"/>
              <a:t>Cloud Security Risks and Countermeasures </a:t>
            </a:r>
            <a:endParaRPr lang="en-US" sz="32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 y="248204"/>
            <a:ext cx="5867400" cy="6609796"/>
          </a:xfrm>
          <a:prstGeom prst="rect">
            <a:avLst/>
          </a:prstGeom>
          <a:solidFill>
            <a:schemeClr val="tx1"/>
          </a:solidFill>
        </p:spPr>
      </p:pic>
      <p:sp>
        <p:nvSpPr>
          <p:cNvPr id="6" name="TextBox 5"/>
          <p:cNvSpPr txBox="1"/>
          <p:nvPr/>
        </p:nvSpPr>
        <p:spPr>
          <a:xfrm>
            <a:off x="6019800" y="1601923"/>
            <a:ext cx="3124200" cy="3662541"/>
          </a:xfrm>
          <a:prstGeom prst="rect">
            <a:avLst/>
          </a:prstGeom>
          <a:noFill/>
        </p:spPr>
        <p:txBody>
          <a:bodyPr wrap="square" rtlCol="0">
            <a:spAutoFit/>
          </a:bodyPr>
          <a:lstStyle/>
          <a:p>
            <a:pPr algn="ctr"/>
            <a:r>
              <a:rPr lang="en-US" sz="4000" b="1" dirty="0">
                <a:latin typeface="+mn-lt"/>
              </a:rPr>
              <a:t>Table 5.3 </a:t>
            </a:r>
            <a:endParaRPr lang="en-US" sz="4000" b="1" dirty="0">
              <a:latin typeface="+mn-lt"/>
            </a:endParaRPr>
          </a:p>
          <a:p>
            <a:pPr algn="ctr"/>
            <a:endParaRPr lang="en-US" b="1" dirty="0">
              <a:latin typeface="+mn-lt"/>
            </a:endParaRPr>
          </a:p>
          <a:p>
            <a:pPr algn="ctr"/>
            <a:endParaRPr lang="en-US" b="1" dirty="0">
              <a:latin typeface="+mn-lt"/>
            </a:endParaRPr>
          </a:p>
          <a:p>
            <a:pPr algn="ctr"/>
            <a:r>
              <a:rPr lang="en-US" b="1" dirty="0">
                <a:latin typeface="+mn-lt"/>
              </a:rPr>
              <a:t>NIST Guidelines on Security and Privacy Issues </a:t>
            </a:r>
            <a:endParaRPr lang="en-US" b="1" dirty="0">
              <a:latin typeface="+mn-lt"/>
            </a:endParaRPr>
          </a:p>
          <a:p>
            <a:pPr algn="ctr"/>
            <a:r>
              <a:rPr lang="en-US" b="1" dirty="0">
                <a:latin typeface="+mn-lt"/>
              </a:rPr>
              <a:t>and Recommendations</a:t>
            </a:r>
            <a:endParaRPr lang="en-US" b="1" dirty="0">
              <a:latin typeface="+mn-lt"/>
            </a:endParaRPr>
          </a:p>
          <a:p>
            <a:pPr algn="ctr"/>
            <a:endParaRPr lang="en-US" b="1" dirty="0">
              <a:latin typeface="+mn-lt"/>
            </a:endParaRPr>
          </a:p>
        </p:txBody>
      </p:sp>
    </p:spTree>
  </p:cSld>
  <p:clrMapOvr>
    <a:masterClrMapping/>
  </p:clrMapOvr>
  <p:transition>
    <p:dissolv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1413520"/>
            <a:ext cx="3124200" cy="3662541"/>
          </a:xfrm>
          <a:prstGeom prst="rect">
            <a:avLst/>
          </a:prstGeom>
          <a:noFill/>
        </p:spPr>
        <p:txBody>
          <a:bodyPr wrap="square" rtlCol="0">
            <a:spAutoFit/>
          </a:bodyPr>
          <a:lstStyle/>
          <a:p>
            <a:pPr algn="ctr"/>
            <a:r>
              <a:rPr lang="en-US" sz="4000" b="1" dirty="0">
                <a:latin typeface="+mn-lt"/>
              </a:rPr>
              <a:t>Table 5.3 </a:t>
            </a:r>
            <a:endParaRPr lang="en-US" sz="4000" b="1" dirty="0">
              <a:latin typeface="+mn-lt"/>
            </a:endParaRPr>
          </a:p>
          <a:p>
            <a:pPr algn="ctr"/>
            <a:endParaRPr lang="en-US" b="1" dirty="0">
              <a:latin typeface="+mn-lt"/>
            </a:endParaRPr>
          </a:p>
          <a:p>
            <a:pPr algn="ctr"/>
            <a:endParaRPr lang="en-US" b="1" dirty="0">
              <a:latin typeface="+mn-lt"/>
            </a:endParaRPr>
          </a:p>
          <a:p>
            <a:pPr algn="ctr"/>
            <a:r>
              <a:rPr lang="en-US" b="1" dirty="0">
                <a:latin typeface="+mn-lt"/>
              </a:rPr>
              <a:t>NIST Guidelines on Security and Privacy Issues </a:t>
            </a:r>
            <a:endParaRPr lang="en-US" b="1" dirty="0">
              <a:latin typeface="+mn-lt"/>
            </a:endParaRPr>
          </a:p>
          <a:p>
            <a:pPr algn="ctr"/>
            <a:r>
              <a:rPr lang="en-US" b="1" dirty="0">
                <a:latin typeface="+mn-lt"/>
              </a:rPr>
              <a:t>and Recommendations</a:t>
            </a:r>
            <a:endParaRPr lang="en-US" b="1" dirty="0">
              <a:latin typeface="+mn-lt"/>
            </a:endParaRPr>
          </a:p>
          <a:p>
            <a:pPr algn="ctr"/>
            <a:endParaRPr lang="en-US" b="1" dirty="0">
              <a:latin typeface="+mn-lt"/>
            </a:endParaRPr>
          </a:p>
        </p:txBody>
      </p:sp>
      <p:graphicFrame>
        <p:nvGraphicFramePr>
          <p:cNvPr id="136196" name="Object 4"/>
          <p:cNvGraphicFramePr>
            <a:graphicFrameLocks noChangeAspect="1"/>
          </p:cNvGraphicFramePr>
          <p:nvPr/>
        </p:nvGraphicFramePr>
        <p:xfrm>
          <a:off x="152399" y="254000"/>
          <a:ext cx="5867401" cy="6477000"/>
        </p:xfrm>
        <a:graphic>
          <a:graphicData uri="http://schemas.openxmlformats.org/presentationml/2006/ole">
            <mc:AlternateContent xmlns:mc="http://schemas.openxmlformats.org/markup-compatibility/2006">
              <mc:Choice xmlns:v="urn:schemas-microsoft-com:vml" Requires="v">
                <p:oleObj spid="_x0000_s2107" name="Document" r:id="rId1" imgW="5664200" imgH="5067300" progId="Word.Document.12">
                  <p:link updateAutomatic="1"/>
                </p:oleObj>
              </mc:Choice>
              <mc:Fallback>
                <p:oleObj name="Document" r:id="rId1" imgW="5664200" imgH="5067300" progId="Word.Document.12">
                  <p:link updateAutomatic="1"/>
                  <p:pic>
                    <p:nvPicPr>
                      <p:cNvPr id="0" name="Picture 21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9" y="254000"/>
                        <a:ext cx="5867401"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t="4545" b="13636"/>
              <a:stretch>
                <a:fillRect/>
              </a:stretch>
            </p:blipFill>
          </mc:Choice>
          <mc:Fallback>
            <p:blipFill>
              <a:blip r:embed="rId2"/>
              <a:srcRect t="4545" b="13636"/>
              <a:stretch>
                <a:fillRect/>
              </a:stretch>
            </p:blipFill>
          </mc:Fallback>
        </mc:AlternateContent>
        <p:spPr>
          <a:xfrm>
            <a:off x="1764406" y="379382"/>
            <a:ext cx="5773882" cy="6113493"/>
          </a:xfrm>
          <a:prstGeom prst="rect">
            <a:avLst/>
          </a:prstGeom>
          <a:solidFill>
            <a:schemeClr val="bg1"/>
          </a:solidFill>
        </p:spPr>
      </p:pic>
    </p:spTree>
  </p:cSld>
  <p:clrMapOvr>
    <a:masterClrMapping/>
  </p:clrMapOvr>
  <p:transition>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1036108"/>
            <a:ext cx="8424862" cy="487892"/>
          </a:xfrm>
        </p:spPr>
        <p:txBody>
          <a:bodyPr/>
          <a:lstStyle/>
          <a:p>
            <a:r>
              <a:rPr lang="en-US" dirty="0"/>
              <a:t>Data Protection in the Cloud</a:t>
            </a:r>
            <a:endParaRPr lang="en-US" dirty="0"/>
          </a:p>
        </p:txBody>
      </p:sp>
      <p:sp>
        <p:nvSpPr>
          <p:cNvPr id="3" name="Content Placeholder 2"/>
          <p:cNvSpPr>
            <a:spLocks noGrp="1"/>
          </p:cNvSpPr>
          <p:nvPr>
            <p:ph idx="1"/>
          </p:nvPr>
        </p:nvSpPr>
        <p:spPr>
          <a:xfrm>
            <a:off x="304800" y="1524000"/>
            <a:ext cx="8534400" cy="4724400"/>
          </a:xfrm>
        </p:spPr>
        <p:txBody>
          <a:bodyPr>
            <a:normAutofit/>
          </a:bodyPr>
          <a:lstStyle/>
          <a:p>
            <a:r>
              <a:rPr lang="en-US" sz="2400" dirty="0">
                <a:solidFill>
                  <a:schemeClr val="tx2">
                    <a:lumMod val="10000"/>
                  </a:schemeClr>
                </a:solidFill>
              </a:rPr>
              <a:t>The threat of data compromise increases in the cloud</a:t>
            </a:r>
            <a:endParaRPr lang="en-US" sz="2400" dirty="0">
              <a:solidFill>
                <a:schemeClr val="tx2">
                  <a:lumMod val="10000"/>
                </a:schemeClr>
              </a:solidFill>
            </a:endParaRPr>
          </a:p>
          <a:p>
            <a:r>
              <a:rPr lang="en-US" sz="2400" dirty="0">
                <a:solidFill>
                  <a:schemeClr val="tx2">
                    <a:lumMod val="10000"/>
                  </a:schemeClr>
                </a:solidFill>
              </a:rPr>
              <a:t>Database environments used in cloud computing can vary significantly</a:t>
            </a:r>
            <a:endParaRPr lang="en-US" sz="2400" dirty="0">
              <a:solidFill>
                <a:schemeClr val="tx2">
                  <a:lumMod val="10000"/>
                </a:schemeClr>
              </a:solidFill>
            </a:endParaRPr>
          </a:p>
        </p:txBody>
      </p:sp>
      <p:graphicFrame>
        <p:nvGraphicFramePr>
          <p:cNvPr id="4" name="Diagram 3"/>
          <p:cNvGraphicFramePr/>
          <p:nvPr/>
        </p:nvGraphicFramePr>
        <p:xfrm>
          <a:off x="533400" y="2971800"/>
          <a:ext cx="8001000" cy="3733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in the Cloud</a:t>
            </a:r>
            <a:endParaRPr lang="en-US" dirty="0"/>
          </a:p>
        </p:txBody>
      </p:sp>
      <p:sp>
        <p:nvSpPr>
          <p:cNvPr id="3" name="Content Placeholder 2"/>
          <p:cNvSpPr>
            <a:spLocks noGrp="1"/>
          </p:cNvSpPr>
          <p:nvPr>
            <p:ph idx="1"/>
          </p:nvPr>
        </p:nvSpPr>
        <p:spPr>
          <a:xfrm>
            <a:off x="152930" y="2187111"/>
            <a:ext cx="7583488" cy="4800600"/>
          </a:xfrm>
        </p:spPr>
        <p:txBody>
          <a:bodyPr>
            <a:normAutofit fontScale="55000" lnSpcReduction="20000"/>
          </a:bodyPr>
          <a:lstStyle/>
          <a:p>
            <a:r>
              <a:rPr lang="en-US" dirty="0">
                <a:solidFill>
                  <a:schemeClr val="tx2">
                    <a:lumMod val="10000"/>
                  </a:schemeClr>
                </a:solidFill>
              </a:rPr>
              <a:t>Data must be secured while at rest, in transit, and in use,                 and access to the data must be controlled</a:t>
            </a:r>
            <a:endParaRPr lang="en-US" dirty="0">
              <a:solidFill>
                <a:schemeClr val="tx2">
                  <a:lumMod val="10000"/>
                </a:schemeClr>
              </a:solidFill>
            </a:endParaRPr>
          </a:p>
          <a:p>
            <a:r>
              <a:rPr lang="en-US" dirty="0">
                <a:solidFill>
                  <a:schemeClr val="tx2">
                    <a:lumMod val="10000"/>
                  </a:schemeClr>
                </a:solidFill>
              </a:rPr>
              <a:t>The client can employ encryption to protect data in transit, though this involves key management responsibilities for the CP</a:t>
            </a:r>
            <a:endParaRPr lang="en-US" dirty="0">
              <a:solidFill>
                <a:schemeClr val="tx2">
                  <a:lumMod val="10000"/>
                </a:schemeClr>
              </a:solidFill>
            </a:endParaRPr>
          </a:p>
          <a:p>
            <a:r>
              <a:rPr lang="en-US" dirty="0">
                <a:solidFill>
                  <a:schemeClr val="tx2">
                    <a:lumMod val="10000"/>
                  </a:schemeClr>
                </a:solidFill>
              </a:rPr>
              <a:t>For data at rest the ideal security measure is for the client to encrypt the database and only store encrypted data in the cloud, with the CP having no access to the encryption key</a:t>
            </a:r>
            <a:endParaRPr lang="en-US" dirty="0">
              <a:solidFill>
                <a:schemeClr val="tx2">
                  <a:lumMod val="10000"/>
                </a:schemeClr>
              </a:solidFill>
            </a:endParaRPr>
          </a:p>
          <a:p>
            <a:r>
              <a:rPr lang="en-US" dirty="0">
                <a:solidFill>
                  <a:schemeClr val="tx2">
                    <a:lumMod val="10000"/>
                  </a:schemeClr>
                </a:solidFill>
              </a:rPr>
              <a:t>A straightforward solution to the security problem in this context is to encrypt the entire database and </a:t>
            </a:r>
            <a:r>
              <a:rPr lang="en-US">
                <a:solidFill>
                  <a:schemeClr val="tx2">
                    <a:lumMod val="10000"/>
                  </a:schemeClr>
                </a:solidFill>
              </a:rPr>
              <a:t>not </a:t>
            </a:r>
            <a:r>
              <a:rPr lang="en-US" smtClean="0">
                <a:solidFill>
                  <a:schemeClr val="tx2">
                    <a:lumMod val="10000"/>
                  </a:schemeClr>
                </a:solidFill>
              </a:rPr>
              <a:t>providing </a:t>
            </a:r>
            <a:r>
              <a:rPr lang="en-US" dirty="0">
                <a:solidFill>
                  <a:schemeClr val="tx2">
                    <a:lumMod val="10000"/>
                  </a:schemeClr>
                </a:solidFill>
              </a:rPr>
              <a:t>the encryption/decryption keys to the service provider</a:t>
            </a:r>
            <a:endParaRPr lang="en-US" dirty="0">
              <a:solidFill>
                <a:schemeClr val="tx2">
                  <a:lumMod val="10000"/>
                </a:schemeClr>
              </a:solidFill>
            </a:endParaRPr>
          </a:p>
          <a:p>
            <a:pPr lvl="1">
              <a:buClr>
                <a:schemeClr val="bg1"/>
              </a:buClr>
            </a:pPr>
            <a:r>
              <a:rPr lang="en-US" dirty="0">
                <a:solidFill>
                  <a:schemeClr val="tx2">
                    <a:lumMod val="10000"/>
                  </a:schemeClr>
                </a:solidFill>
              </a:rPr>
              <a:t>The user has little ability to access individual data items based on searches or indexing on key parameters</a:t>
            </a:r>
            <a:endParaRPr lang="en-US" dirty="0">
              <a:solidFill>
                <a:schemeClr val="tx2">
                  <a:lumMod val="10000"/>
                </a:schemeClr>
              </a:solidFill>
            </a:endParaRPr>
          </a:p>
          <a:p>
            <a:pPr lvl="1">
              <a:buClr>
                <a:schemeClr val="bg1"/>
              </a:buClr>
            </a:pPr>
            <a:r>
              <a:rPr lang="en-US" dirty="0">
                <a:solidFill>
                  <a:schemeClr val="tx2">
                    <a:lumMod val="10000"/>
                  </a:schemeClr>
                </a:solidFill>
              </a:rPr>
              <a:t>The user would have to download entire tables from the database, decrypt the tables, and work with the results</a:t>
            </a:r>
            <a:endParaRPr lang="en-US" dirty="0">
              <a:solidFill>
                <a:schemeClr val="tx2">
                  <a:lumMod val="10000"/>
                </a:schemeClr>
              </a:solidFill>
            </a:endParaRPr>
          </a:p>
          <a:p>
            <a:pPr lvl="1">
              <a:buClr>
                <a:schemeClr val="bg1"/>
              </a:buClr>
            </a:pPr>
            <a:r>
              <a:rPr lang="en-US" dirty="0">
                <a:solidFill>
                  <a:schemeClr val="tx2">
                    <a:lumMod val="10000"/>
                  </a:schemeClr>
                </a:solidFill>
              </a:rPr>
              <a:t>To provide more flexibility it must be possible to work with the database in its encrypted form</a:t>
            </a:r>
            <a:endParaRPr lang="en-US" dirty="0">
              <a:solidFill>
                <a:schemeClr val="tx2">
                  <a:lumMod val="10000"/>
                </a:schemeClr>
              </a:solidFill>
            </a:endParaRPr>
          </a:p>
        </p:txBody>
      </p:sp>
      <p:pic>
        <p:nvPicPr>
          <p:cNvPr id="4" name="Picture 3"/>
          <p:cNvPicPr>
            <a:picLocks noChangeAspect="1"/>
          </p:cNvPicPr>
          <p:nvPr/>
        </p:nvPicPr>
        <p:blipFill>
          <a:blip r:embed="rId1"/>
          <a:stretch>
            <a:fillRect/>
          </a:stretch>
        </p:blipFill>
        <p:spPr>
          <a:xfrm rot="1088155">
            <a:off x="7075999" y="620201"/>
            <a:ext cx="1828800" cy="1828800"/>
          </a:xfrm>
          <a:prstGeom prst="rect">
            <a:avLst/>
          </a:prstGeom>
        </p:spPr>
      </p:pic>
      <p:pic>
        <p:nvPicPr>
          <p:cNvPr id="6" name="Picture 5"/>
          <p:cNvPicPr>
            <a:picLocks noChangeAspect="1"/>
          </p:cNvPicPr>
          <p:nvPr/>
        </p:nvPicPr>
        <p:blipFill>
          <a:blip r:embed="rId2"/>
          <a:stretch>
            <a:fillRect/>
          </a:stretch>
        </p:blipFill>
        <p:spPr>
          <a:xfrm rot="20758098">
            <a:off x="8341114" y="1543264"/>
            <a:ext cx="357522" cy="609599"/>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2353" t="24545" r="2353" b="20000"/>
              <a:stretch>
                <a:fillRect/>
              </a:stretch>
            </p:blipFill>
          </mc:Choice>
          <mc:Fallback>
            <p:blipFill>
              <a:blip r:embed="rId2"/>
              <a:srcRect l="2353" t="24545" r="2353" b="20000"/>
              <a:stretch>
                <a:fillRect/>
              </a:stretch>
            </p:blipFill>
          </mc:Fallback>
        </mc:AlternateContent>
        <p:spPr>
          <a:xfrm>
            <a:off x="457200" y="304800"/>
            <a:ext cx="8073201" cy="624138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7680"/>
            <a:ext cx="9144000" cy="736320"/>
          </a:xfrm>
        </p:spPr>
        <p:txBody>
          <a:bodyPr/>
          <a:lstStyle/>
          <a:p>
            <a:r>
              <a:rPr lang="en-US" dirty="0"/>
              <a:t>Cloud Security as a Service (SecaaS)</a:t>
            </a:r>
            <a:endParaRPr lang="en-US" dirty="0"/>
          </a:p>
        </p:txBody>
      </p:sp>
      <p:sp>
        <p:nvSpPr>
          <p:cNvPr id="3" name="Content Placeholder 2"/>
          <p:cNvSpPr>
            <a:spLocks noGrp="1"/>
          </p:cNvSpPr>
          <p:nvPr>
            <p:ph idx="1"/>
          </p:nvPr>
        </p:nvSpPr>
        <p:spPr>
          <a:xfrm>
            <a:off x="780256" y="1646237"/>
            <a:ext cx="7583488" cy="4724400"/>
          </a:xfrm>
        </p:spPr>
        <p:txBody>
          <a:bodyPr>
            <a:normAutofit fontScale="47500" lnSpcReduction="20000"/>
          </a:bodyPr>
          <a:lstStyle/>
          <a:p>
            <a:r>
              <a:rPr lang="en-US" dirty="0">
                <a:solidFill>
                  <a:schemeClr val="tx2">
                    <a:lumMod val="10000"/>
                  </a:schemeClr>
                </a:solidFill>
              </a:rPr>
              <a:t>The Cloud Security Alliance defines SecaaS as the provision of security applications and services via the cloud either to cloud-based infrastructure and software or from the cloud to the customers’ on-premise systems</a:t>
            </a:r>
            <a:endParaRPr lang="en-US" dirty="0">
              <a:solidFill>
                <a:schemeClr val="tx2">
                  <a:lumMod val="10000"/>
                </a:schemeClr>
              </a:solidFill>
            </a:endParaRPr>
          </a:p>
          <a:p>
            <a:endParaRPr lang="en-US" dirty="0"/>
          </a:p>
          <a:p>
            <a:endParaRPr lang="en-US" dirty="0"/>
          </a:p>
          <a:p>
            <a:r>
              <a:rPr lang="en-US" dirty="0"/>
              <a:t>The services: authentication, antivirus, antimalware-spyware, intrusion detection, security event management. </a:t>
            </a:r>
            <a:endParaRPr lang="en-US" dirty="0"/>
          </a:p>
          <a:p>
            <a:endParaRPr lang="en-US" dirty="0">
              <a:solidFill>
                <a:schemeClr val="tx2">
                  <a:lumMod val="10000"/>
                </a:schemeClr>
              </a:solidFill>
            </a:endParaRPr>
          </a:p>
          <a:p>
            <a:endParaRPr lang="en-US" dirty="0">
              <a:solidFill>
                <a:schemeClr val="tx2">
                  <a:lumMod val="10000"/>
                </a:schemeClr>
              </a:solidFill>
            </a:endParaRPr>
          </a:p>
          <a:p>
            <a:r>
              <a:rPr lang="en-US" dirty="0">
                <a:solidFill>
                  <a:schemeClr val="tx2">
                    <a:lumMod val="10000"/>
                  </a:schemeClr>
                </a:solidFill>
              </a:rPr>
              <a:t>The Cloud Security Alliance has identified the following SecaaS categories of service:</a:t>
            </a:r>
            <a:endParaRPr lang="en-US" dirty="0">
              <a:solidFill>
                <a:schemeClr val="tx2">
                  <a:lumMod val="10000"/>
                </a:schemeClr>
              </a:solidFill>
            </a:endParaRPr>
          </a:p>
          <a:p>
            <a:pPr lvl="1">
              <a:buClr>
                <a:schemeClr val="bg1"/>
              </a:buClr>
            </a:pPr>
            <a:r>
              <a:rPr lang="en-US" dirty="0">
                <a:solidFill>
                  <a:schemeClr val="tx2">
                    <a:lumMod val="10000"/>
                  </a:schemeClr>
                </a:solidFill>
              </a:rPr>
              <a:t>Identity and access management </a:t>
            </a:r>
            <a:endParaRPr lang="en-US" dirty="0">
              <a:solidFill>
                <a:schemeClr val="tx2">
                  <a:lumMod val="10000"/>
                </a:schemeClr>
              </a:solidFill>
            </a:endParaRPr>
          </a:p>
          <a:p>
            <a:pPr lvl="1">
              <a:buClr>
                <a:schemeClr val="bg1"/>
              </a:buClr>
            </a:pPr>
            <a:r>
              <a:rPr lang="en-US" dirty="0">
                <a:solidFill>
                  <a:schemeClr val="tx2">
                    <a:lumMod val="10000"/>
                  </a:schemeClr>
                </a:solidFill>
              </a:rPr>
              <a:t>Data loss prevention</a:t>
            </a:r>
            <a:endParaRPr lang="en-US" dirty="0">
              <a:solidFill>
                <a:schemeClr val="tx2">
                  <a:lumMod val="10000"/>
                </a:schemeClr>
              </a:solidFill>
            </a:endParaRPr>
          </a:p>
          <a:p>
            <a:pPr lvl="1">
              <a:buClr>
                <a:schemeClr val="bg1"/>
              </a:buClr>
            </a:pPr>
            <a:r>
              <a:rPr lang="en-US" dirty="0">
                <a:solidFill>
                  <a:schemeClr val="tx2">
                    <a:lumMod val="10000"/>
                  </a:schemeClr>
                </a:solidFill>
              </a:rPr>
              <a:t>Web security</a:t>
            </a:r>
            <a:endParaRPr lang="en-US" dirty="0">
              <a:solidFill>
                <a:schemeClr val="tx2">
                  <a:lumMod val="10000"/>
                </a:schemeClr>
              </a:solidFill>
            </a:endParaRPr>
          </a:p>
          <a:p>
            <a:pPr lvl="1">
              <a:buClr>
                <a:schemeClr val="bg1"/>
              </a:buClr>
            </a:pPr>
            <a:r>
              <a:rPr lang="en-US" dirty="0">
                <a:solidFill>
                  <a:schemeClr val="tx2">
                    <a:lumMod val="10000"/>
                  </a:schemeClr>
                </a:solidFill>
              </a:rPr>
              <a:t>E-mail security</a:t>
            </a:r>
            <a:endParaRPr lang="en-US" dirty="0">
              <a:solidFill>
                <a:schemeClr val="tx2">
                  <a:lumMod val="10000"/>
                </a:schemeClr>
              </a:solidFill>
            </a:endParaRPr>
          </a:p>
          <a:p>
            <a:pPr lvl="1">
              <a:buClr>
                <a:schemeClr val="bg1"/>
              </a:buClr>
            </a:pPr>
            <a:r>
              <a:rPr lang="en-US" dirty="0">
                <a:solidFill>
                  <a:schemeClr val="tx2">
                    <a:lumMod val="10000"/>
                  </a:schemeClr>
                </a:solidFill>
              </a:rPr>
              <a:t>Security assessments</a:t>
            </a:r>
            <a:endParaRPr lang="en-US" dirty="0">
              <a:solidFill>
                <a:schemeClr val="tx2">
                  <a:lumMod val="10000"/>
                </a:schemeClr>
              </a:solidFill>
            </a:endParaRPr>
          </a:p>
          <a:p>
            <a:pPr lvl="1">
              <a:buClr>
                <a:schemeClr val="bg1"/>
              </a:buClr>
            </a:pPr>
            <a:r>
              <a:rPr lang="en-US" dirty="0">
                <a:solidFill>
                  <a:schemeClr val="tx2">
                    <a:lumMod val="10000"/>
                  </a:schemeClr>
                </a:solidFill>
              </a:rPr>
              <a:t>Intrusion management</a:t>
            </a:r>
            <a:endParaRPr lang="en-US" dirty="0">
              <a:solidFill>
                <a:schemeClr val="tx2">
                  <a:lumMod val="10000"/>
                </a:schemeClr>
              </a:solidFill>
            </a:endParaRPr>
          </a:p>
          <a:p>
            <a:pPr lvl="1">
              <a:buClr>
                <a:schemeClr val="bg1"/>
              </a:buClr>
            </a:pPr>
            <a:r>
              <a:rPr lang="en-US" dirty="0">
                <a:solidFill>
                  <a:schemeClr val="tx2">
                    <a:lumMod val="10000"/>
                  </a:schemeClr>
                </a:solidFill>
              </a:rPr>
              <a:t>Security information and event management</a:t>
            </a:r>
            <a:endParaRPr lang="en-US" dirty="0">
              <a:solidFill>
                <a:schemeClr val="tx2">
                  <a:lumMod val="10000"/>
                </a:schemeClr>
              </a:solidFill>
            </a:endParaRPr>
          </a:p>
          <a:p>
            <a:pPr lvl="1">
              <a:buClr>
                <a:schemeClr val="bg1"/>
              </a:buClr>
            </a:pPr>
            <a:r>
              <a:rPr lang="en-US" dirty="0">
                <a:solidFill>
                  <a:schemeClr val="tx2">
                    <a:lumMod val="10000"/>
                  </a:schemeClr>
                </a:solidFill>
              </a:rPr>
              <a:t>Encryption</a:t>
            </a:r>
            <a:endParaRPr lang="en-US" dirty="0">
              <a:solidFill>
                <a:schemeClr val="tx2">
                  <a:lumMod val="10000"/>
                </a:schemeClr>
              </a:solidFill>
            </a:endParaRPr>
          </a:p>
          <a:p>
            <a:pPr lvl="1">
              <a:buClr>
                <a:schemeClr val="bg1"/>
              </a:buClr>
            </a:pPr>
            <a:r>
              <a:rPr lang="en-US" dirty="0">
                <a:solidFill>
                  <a:schemeClr val="tx2">
                    <a:lumMod val="10000"/>
                  </a:schemeClr>
                </a:solidFill>
              </a:rPr>
              <a:t>Business continuity and disaster recovery</a:t>
            </a:r>
            <a:endParaRPr lang="en-US" dirty="0">
              <a:solidFill>
                <a:schemeClr val="tx2">
                  <a:lumMod val="10000"/>
                </a:schemeClr>
              </a:solidFill>
            </a:endParaRPr>
          </a:p>
          <a:p>
            <a:pPr lvl="1">
              <a:buClr>
                <a:schemeClr val="bg1"/>
              </a:buClr>
            </a:pPr>
            <a:r>
              <a:rPr lang="en-US" dirty="0">
                <a:solidFill>
                  <a:schemeClr val="tx2">
                    <a:lumMod val="10000"/>
                  </a:schemeClr>
                </a:solidFill>
              </a:rPr>
              <a:t>Network security</a:t>
            </a:r>
            <a:endParaRPr lang="en-US" dirty="0">
              <a:solidFill>
                <a:schemeClr val="tx2">
                  <a:lumMod val="10000"/>
                </a:schemeClr>
              </a:solidFill>
            </a:endParaRPr>
          </a:p>
        </p:txBody>
      </p:sp>
      <p:pic>
        <p:nvPicPr>
          <p:cNvPr id="4" name="Picture 3"/>
          <p:cNvPicPr>
            <a:picLocks noChangeAspect="1"/>
          </p:cNvPicPr>
          <p:nvPr/>
        </p:nvPicPr>
        <p:blipFill>
          <a:blip r:embed="rId1"/>
          <a:stretch>
            <a:fillRect/>
          </a:stretch>
        </p:blipFill>
        <p:spPr>
          <a:xfrm>
            <a:off x="6273800" y="4416364"/>
            <a:ext cx="2648744" cy="231040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48266"/>
            <a:ext cx="8424862" cy="595313"/>
          </a:xfrm>
        </p:spPr>
        <p:txBody>
          <a:bodyPr/>
          <a:lstStyle/>
          <a:p>
            <a:br>
              <a:rPr lang="en-US" b="0" dirty="0"/>
            </a:br>
            <a:r>
              <a:rPr lang="en-US" b="0" dirty="0"/>
              <a:t>Cloud Security as a Service (</a:t>
            </a:r>
            <a:r>
              <a:rPr lang="en-US" b="0" dirty="0" err="1"/>
              <a:t>SecaaS</a:t>
            </a:r>
            <a:r>
              <a:rPr lang="en-US" b="0" dirty="0"/>
              <a:t>) </a:t>
            </a:r>
            <a:endParaRPr lang="en-US" dirty="0"/>
          </a:p>
        </p:txBody>
      </p:sp>
      <p:sp>
        <p:nvSpPr>
          <p:cNvPr id="3" name="Content Placeholder 2"/>
          <p:cNvSpPr>
            <a:spLocks noGrp="1"/>
          </p:cNvSpPr>
          <p:nvPr>
            <p:ph idx="1"/>
          </p:nvPr>
        </p:nvSpPr>
        <p:spPr>
          <a:xfrm>
            <a:off x="180975" y="1657350"/>
            <a:ext cx="8443912" cy="4736042"/>
          </a:xfrm>
        </p:spPr>
        <p:style>
          <a:lnRef idx="1">
            <a:schemeClr val="dk1"/>
          </a:lnRef>
          <a:fillRef idx="2">
            <a:schemeClr val="dk1"/>
          </a:fillRef>
          <a:effectRef idx="1">
            <a:schemeClr val="dk1"/>
          </a:effectRef>
          <a:fontRef idx="minor">
            <a:schemeClr val="dk1"/>
          </a:fontRef>
        </p:style>
        <p:txBody>
          <a:bodyPr/>
          <a:lstStyle/>
          <a:p>
            <a:r>
              <a:rPr lang="en-US" sz="1600" b="1" dirty="0"/>
              <a:t>Identify and access management </a:t>
            </a:r>
            <a:r>
              <a:rPr lang="en-US" sz="1600" dirty="0"/>
              <a:t>- people, processes, and systems. Used to manage access to enterprise resources, assure the identity is verified, and grants correct level to access. It involves authentication and access control services. </a:t>
            </a:r>
            <a:endParaRPr lang="en-US" sz="1600" dirty="0"/>
          </a:p>
          <a:p>
            <a:endParaRPr lang="en-US" sz="1600" dirty="0"/>
          </a:p>
          <a:p>
            <a:r>
              <a:rPr lang="en-US" sz="1600" b="1" dirty="0"/>
              <a:t>Data loss prevention </a:t>
            </a:r>
            <a:r>
              <a:rPr lang="en-US" sz="1600" dirty="0"/>
              <a:t>- monitoring, protecting, and verifying the data, implemented by cloud client, make rules about what functions can be performed on data. </a:t>
            </a:r>
            <a:endParaRPr lang="en-US" sz="1600" dirty="0"/>
          </a:p>
          <a:p>
            <a:endParaRPr lang="en-US" sz="1600" dirty="0"/>
          </a:p>
          <a:p>
            <a:r>
              <a:rPr lang="en-US" sz="1600" b="1" dirty="0"/>
              <a:t>Web security </a:t>
            </a:r>
            <a:r>
              <a:rPr lang="en-US" sz="1600" dirty="0"/>
              <a:t>- real-time protection offered through software/appliance installation, or the cloud by proxying or redirecting web traffic to the </a:t>
            </a:r>
            <a:r>
              <a:rPr lang="en-US" sz="1600" b="1" dirty="0"/>
              <a:t>CP</a:t>
            </a:r>
            <a:r>
              <a:rPr lang="en-US" sz="1600" dirty="0"/>
              <a:t>. Antivirus, antimalware, usage policy enforcement, data backup, traffic control, web access control within it. </a:t>
            </a:r>
            <a:endParaRPr lang="en-US" sz="1600" dirty="0"/>
          </a:p>
          <a:p>
            <a:endParaRPr lang="en-US" sz="1600" dirty="0"/>
          </a:p>
          <a:p>
            <a:r>
              <a:rPr lang="en-US" sz="1600" b="1" dirty="0"/>
              <a:t>Email security </a:t>
            </a:r>
            <a:r>
              <a:rPr lang="en-US" sz="1600" dirty="0"/>
              <a:t>- provides control over inbound and outbound email, protects from phishing, malicious attachments, offers corporate policies, spam prevention, digital signatures and email encryption. </a:t>
            </a:r>
            <a:endParaRPr lang="en-US" sz="1600" dirty="0"/>
          </a:p>
          <a:p>
            <a:endParaRPr lang="en-US" sz="1600" dirty="0"/>
          </a:p>
          <a:p>
            <a:r>
              <a:rPr lang="en-US" sz="1600" b="1" dirty="0"/>
              <a:t>Security assessments </a:t>
            </a:r>
            <a:r>
              <a:rPr lang="en-US" sz="1600" dirty="0"/>
              <a:t>- third part audits of cloud services, provides tools and access points to facilitate assessment activities. </a:t>
            </a:r>
            <a:endParaRPr lang="en-US" sz="1600" dirty="0"/>
          </a:p>
          <a:p>
            <a:endParaRPr lang="en-US" sz="1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933450"/>
            <a:ext cx="8424862" cy="494507"/>
          </a:xfrm>
        </p:spPr>
        <p:txBody>
          <a:bodyPr/>
          <a:lstStyle/>
          <a:p>
            <a:br>
              <a:rPr lang="en-US" b="0" dirty="0"/>
            </a:br>
            <a:r>
              <a:rPr lang="en-US" b="0" dirty="0"/>
              <a:t>Cloud Security as a Service (</a:t>
            </a:r>
            <a:r>
              <a:rPr lang="en-US" b="0" dirty="0" err="1"/>
              <a:t>SecaaS</a:t>
            </a:r>
            <a:r>
              <a:rPr lang="en-US" b="0" dirty="0"/>
              <a:t>) </a:t>
            </a:r>
            <a:endParaRPr lang="en-US" dirty="0"/>
          </a:p>
        </p:txBody>
      </p:sp>
      <p:sp>
        <p:nvSpPr>
          <p:cNvPr id="3" name="Content Placeholder 2"/>
          <p:cNvSpPr>
            <a:spLocks noGrp="1"/>
          </p:cNvSpPr>
          <p:nvPr>
            <p:ph idx="1"/>
          </p:nvPr>
        </p:nvSpPr>
        <p:spPr>
          <a:xfrm>
            <a:off x="390525" y="1390650"/>
            <a:ext cx="8443912" cy="5348287"/>
          </a:xfrm>
        </p:spPr>
        <p:style>
          <a:lnRef idx="1">
            <a:schemeClr val="dk1"/>
          </a:lnRef>
          <a:fillRef idx="2">
            <a:schemeClr val="dk1"/>
          </a:fillRef>
          <a:effectRef idx="1">
            <a:schemeClr val="dk1"/>
          </a:effectRef>
          <a:fontRef idx="minor">
            <a:schemeClr val="dk1"/>
          </a:fontRef>
        </p:style>
        <p:txBody>
          <a:bodyPr/>
          <a:lstStyle/>
          <a:p>
            <a:r>
              <a:rPr lang="en-US" sz="1600" b="1" dirty="0"/>
              <a:t>Intrusion management </a:t>
            </a:r>
            <a:r>
              <a:rPr lang="en-US" sz="1600" dirty="0"/>
              <a:t>- intrusion detection, prevention, and response, the core is intrusion detection systems (</a:t>
            </a:r>
            <a:r>
              <a:rPr lang="en-US" sz="1600" b="1" dirty="0"/>
              <a:t>IDS</a:t>
            </a:r>
            <a:r>
              <a:rPr lang="en-US" sz="1600" dirty="0"/>
              <a:t>s) and intrusion prevention systems (</a:t>
            </a:r>
            <a:r>
              <a:rPr lang="en-US" sz="1600" b="1" dirty="0"/>
              <a:t>IPS</a:t>
            </a:r>
            <a:r>
              <a:rPr lang="en-US" sz="1600" dirty="0"/>
              <a:t>s). </a:t>
            </a:r>
            <a:r>
              <a:rPr lang="en-US" sz="1600" b="1" dirty="0"/>
              <a:t>IDS </a:t>
            </a:r>
            <a:r>
              <a:rPr lang="en-US" sz="1600" dirty="0"/>
              <a:t>detects unauthorized accesses to host system, while </a:t>
            </a:r>
            <a:r>
              <a:rPr lang="en-US" sz="1600" b="1" dirty="0"/>
              <a:t>IPS </a:t>
            </a:r>
            <a:r>
              <a:rPr lang="en-US" sz="1600" dirty="0"/>
              <a:t>block traffic from intruders. </a:t>
            </a:r>
            <a:endParaRPr lang="en-US" sz="1600" dirty="0"/>
          </a:p>
          <a:p>
            <a:endParaRPr lang="en-US" sz="1600" dirty="0"/>
          </a:p>
          <a:p>
            <a:r>
              <a:rPr lang="en-US" sz="1600" b="1" dirty="0"/>
              <a:t>Security info. and event management </a:t>
            </a:r>
            <a:r>
              <a:rPr lang="en-US" sz="1600" dirty="0"/>
              <a:t>- aggregates log and event data from virtual and real networks, applications, and systems, provides real-time reporting and info./event alarming. </a:t>
            </a:r>
            <a:endParaRPr lang="en-US" sz="1600" dirty="0"/>
          </a:p>
          <a:p>
            <a:endParaRPr lang="en-US" sz="1600" dirty="0"/>
          </a:p>
          <a:p>
            <a:r>
              <a:rPr lang="en-US" sz="1600" b="1" dirty="0"/>
              <a:t>Encryption </a:t>
            </a:r>
            <a:r>
              <a:rPr lang="en-US" sz="1600" dirty="0"/>
              <a:t>- provides for data, as email traffic, client-specific network management info, and identifies info. Involves key management, application encryption, and data content access. </a:t>
            </a:r>
            <a:endParaRPr lang="en-US" sz="1600" dirty="0"/>
          </a:p>
          <a:p>
            <a:endParaRPr lang="en-US" sz="1600" dirty="0"/>
          </a:p>
          <a:p>
            <a:r>
              <a:rPr lang="en-US" sz="1600" b="1" dirty="0"/>
              <a:t>Business continuity and disaster recovery </a:t>
            </a:r>
            <a:r>
              <a:rPr lang="en-US" sz="1600" dirty="0"/>
              <a:t>- measures and mechanisms to ensure operational resiliency in the events or service interruptions. Includes flexible infrastructure, redundancy of functions and hardware, monitored operations, geographically distributed data centers, and network survivability. </a:t>
            </a:r>
            <a:endParaRPr lang="en-US" sz="1600" dirty="0"/>
          </a:p>
          <a:p>
            <a:endParaRPr lang="en-US" sz="1600" dirty="0"/>
          </a:p>
          <a:p>
            <a:r>
              <a:rPr lang="en-US" sz="1600" b="1" dirty="0"/>
              <a:t>Network security </a:t>
            </a:r>
            <a:r>
              <a:rPr lang="en-US" sz="1600" dirty="0"/>
              <a:t>- security services that allocate access, distribute, monitor, and protect resource services. Includes perimeter, server firewalls, DOS protection, in the network security service. </a:t>
            </a:r>
            <a:endParaRPr lang="en-US" sz="1600" dirty="0"/>
          </a:p>
          <a:p>
            <a:endParaRPr lang="en-US" sz="16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rcRect l="2353" t="13636" r="1176" b="7273"/>
              <a:stretch>
                <a:fillRect/>
              </a:stretch>
            </p:blipFill>
          </mc:Choice>
          <mc:Fallback>
            <p:blipFill>
              <a:blip r:embed="rId2"/>
              <a:srcRect l="2353" t="13636" r="1176" b="7273"/>
              <a:stretch>
                <a:fillRect/>
              </a:stretch>
            </p:blipFill>
          </mc:Fallback>
        </mc:AlternateContent>
        <p:spPr>
          <a:xfrm>
            <a:off x="372533" y="120187"/>
            <a:ext cx="7924800" cy="673781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v="urn:schemas-microsoft-com:mac:vml" xmlns:ma="http://schemas.microsoft.com/office/mac/drawingml/2008/main" Requires="ma">
            <p:blipFill>
              <a:blip r:embed="rId1"/>
              <a:stretch>
                <a:fillRect/>
              </a:stretch>
            </p:blipFill>
          </mc:Choice>
          <mc:Fallback>
            <p:blipFill>
              <a:blip r:embed="rId2"/>
              <a:stretch>
                <a:fillRect/>
              </a:stretch>
            </p:blipFill>
          </mc:Fallback>
        </mc:AlternateContent>
        <p:spPr>
          <a:xfrm>
            <a:off x="152400" y="2514600"/>
            <a:ext cx="8763000" cy="3329574"/>
          </a:xfrm>
          <a:prstGeom prst="rect">
            <a:avLst/>
          </a:prstGeom>
        </p:spPr>
      </p:pic>
      <p:sp>
        <p:nvSpPr>
          <p:cNvPr id="6" name="TextBox 5"/>
          <p:cNvSpPr txBox="1"/>
          <p:nvPr/>
        </p:nvSpPr>
        <p:spPr>
          <a:xfrm>
            <a:off x="0" y="990600"/>
            <a:ext cx="9144000" cy="954107"/>
          </a:xfrm>
          <a:prstGeom prst="rect">
            <a:avLst/>
          </a:prstGeom>
          <a:noFill/>
        </p:spPr>
        <p:txBody>
          <a:bodyPr wrap="square" rtlCol="0" anchor="t">
            <a:spAutoFit/>
          </a:bodyPr>
          <a:lstStyle/>
          <a:p>
            <a:r>
              <a:rPr lang="en-US" sz="2800" b="1" dirty="0">
                <a:latin typeface="+mj-lt"/>
              </a:rPr>
              <a:t>Addressing Cloud Computing Security Concerns: Control Functions and Classes </a:t>
            </a:r>
            <a:endParaRPr lang="en-US" sz="1800" dirty="0">
              <a:latin typeface="Arial Narrow" panose="020B0606020202030204"/>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p:txBody>
          <a:bodyPr>
            <a:normAutofit fontScale="85000" lnSpcReduction="20000"/>
          </a:bodyPr>
          <a:lstStyle/>
          <a:p>
            <a:r>
              <a:rPr lang="en-US" dirty="0">
                <a:solidFill>
                  <a:schemeClr val="tx2">
                    <a:lumMod val="10000"/>
                  </a:schemeClr>
                </a:solidFill>
              </a:rPr>
              <a:t>Network access control</a:t>
            </a:r>
            <a:endParaRPr lang="en-US" dirty="0">
              <a:solidFill>
                <a:schemeClr val="tx2">
                  <a:lumMod val="10000"/>
                </a:schemeClr>
              </a:solidFill>
            </a:endParaRPr>
          </a:p>
          <a:p>
            <a:pPr lvl="1">
              <a:buClr>
                <a:schemeClr val="bg1"/>
              </a:buClr>
            </a:pPr>
            <a:r>
              <a:rPr lang="en-US" dirty="0">
                <a:solidFill>
                  <a:schemeClr val="tx2">
                    <a:lumMod val="10000"/>
                  </a:schemeClr>
                </a:solidFill>
              </a:rPr>
              <a:t>Elements of a network access control system</a:t>
            </a:r>
            <a:endParaRPr lang="en-US" dirty="0">
              <a:solidFill>
                <a:schemeClr val="tx2">
                  <a:lumMod val="10000"/>
                </a:schemeClr>
              </a:solidFill>
            </a:endParaRPr>
          </a:p>
          <a:p>
            <a:pPr lvl="1">
              <a:buClr>
                <a:schemeClr val="bg1"/>
              </a:buClr>
            </a:pPr>
            <a:r>
              <a:rPr lang="en-US" dirty="0">
                <a:solidFill>
                  <a:schemeClr val="tx2">
                    <a:lumMod val="10000"/>
                  </a:schemeClr>
                </a:solidFill>
              </a:rPr>
              <a:t>Network access enforcement methods</a:t>
            </a:r>
            <a:endParaRPr lang="en-US" dirty="0">
              <a:solidFill>
                <a:schemeClr val="tx2">
                  <a:lumMod val="10000"/>
                </a:schemeClr>
              </a:solidFill>
            </a:endParaRPr>
          </a:p>
          <a:p>
            <a:r>
              <a:rPr lang="en-US" dirty="0">
                <a:solidFill>
                  <a:schemeClr val="tx2">
                    <a:lumMod val="10000"/>
                  </a:schemeClr>
                </a:solidFill>
              </a:rPr>
              <a:t>Extensible authentication protocol</a:t>
            </a:r>
            <a:endParaRPr lang="en-US" dirty="0">
              <a:solidFill>
                <a:schemeClr val="tx2">
                  <a:lumMod val="10000"/>
                </a:schemeClr>
              </a:solidFill>
            </a:endParaRPr>
          </a:p>
          <a:p>
            <a:pPr lvl="1">
              <a:buClr>
                <a:schemeClr val="bg1"/>
              </a:buClr>
            </a:pPr>
            <a:r>
              <a:rPr lang="en-US" dirty="0">
                <a:solidFill>
                  <a:schemeClr val="tx2">
                    <a:lumMod val="10000"/>
                  </a:schemeClr>
                </a:solidFill>
              </a:rPr>
              <a:t>Authentication methods</a:t>
            </a:r>
            <a:endParaRPr lang="en-US" dirty="0">
              <a:solidFill>
                <a:schemeClr val="tx2">
                  <a:lumMod val="10000"/>
                </a:schemeClr>
              </a:solidFill>
            </a:endParaRPr>
          </a:p>
          <a:p>
            <a:pPr lvl="1">
              <a:buClr>
                <a:schemeClr val="bg1"/>
              </a:buClr>
            </a:pPr>
            <a:r>
              <a:rPr lang="en-US" dirty="0">
                <a:solidFill>
                  <a:schemeClr val="tx2">
                    <a:lumMod val="10000"/>
                  </a:schemeClr>
                </a:solidFill>
              </a:rPr>
              <a:t>EAP exchanges</a:t>
            </a:r>
            <a:endParaRPr lang="en-US" dirty="0">
              <a:solidFill>
                <a:schemeClr val="tx2">
                  <a:lumMod val="10000"/>
                </a:schemeClr>
              </a:solidFill>
            </a:endParaRPr>
          </a:p>
          <a:p>
            <a:pPr marL="282575" lvl="1" indent="-282575">
              <a:spcBef>
                <a:spcPts val="2000"/>
              </a:spcBef>
              <a:buClrTx/>
            </a:pPr>
            <a:r>
              <a:rPr lang="en-US" sz="2000" dirty="0">
                <a:solidFill>
                  <a:schemeClr val="tx2">
                    <a:lumMod val="10000"/>
                  </a:schemeClr>
                </a:solidFill>
              </a:rPr>
              <a:t>Cloud security as a service</a:t>
            </a:r>
            <a:endParaRPr lang="en-US" sz="2000" dirty="0">
              <a:solidFill>
                <a:schemeClr val="tx2">
                  <a:lumMod val="10000"/>
                </a:schemeClr>
              </a:solidFill>
            </a:endParaRPr>
          </a:p>
          <a:p>
            <a:pPr lvl="1"/>
            <a:endParaRPr lang="en-AU" dirty="0"/>
          </a:p>
        </p:txBody>
      </p:sp>
      <p:sp>
        <p:nvSpPr>
          <p:cNvPr id="76804" name="Content Placeholder 11"/>
          <p:cNvSpPr>
            <a:spLocks noGrp="1"/>
          </p:cNvSpPr>
          <p:nvPr>
            <p:ph sz="half" idx="2"/>
          </p:nvPr>
        </p:nvSpPr>
        <p:spPr/>
        <p:txBody>
          <a:bodyPr>
            <a:normAutofit fontScale="85000" lnSpcReduction="20000"/>
          </a:bodyPr>
          <a:lstStyle/>
          <a:p>
            <a:r>
              <a:rPr lang="en-US" dirty="0">
                <a:solidFill>
                  <a:schemeClr val="tx2">
                    <a:lumMod val="10000"/>
                  </a:schemeClr>
                </a:solidFill>
              </a:rPr>
              <a:t>IEEE 802.1X port-based network access control</a:t>
            </a:r>
            <a:endParaRPr lang="en-US" dirty="0">
              <a:solidFill>
                <a:schemeClr val="tx2">
                  <a:lumMod val="10000"/>
                </a:schemeClr>
              </a:solidFill>
            </a:endParaRPr>
          </a:p>
          <a:p>
            <a:r>
              <a:rPr lang="en-US" dirty="0">
                <a:solidFill>
                  <a:schemeClr val="tx2">
                    <a:lumMod val="10000"/>
                  </a:schemeClr>
                </a:solidFill>
              </a:rPr>
              <a:t>Cloud computing</a:t>
            </a:r>
            <a:endParaRPr lang="en-US" dirty="0">
              <a:solidFill>
                <a:schemeClr val="tx2">
                  <a:lumMod val="10000"/>
                </a:schemeClr>
              </a:solidFill>
            </a:endParaRPr>
          </a:p>
          <a:p>
            <a:pPr lvl="1">
              <a:buClr>
                <a:schemeClr val="bg1"/>
              </a:buClr>
            </a:pPr>
            <a:r>
              <a:rPr lang="en-US" dirty="0">
                <a:solidFill>
                  <a:schemeClr val="tx2">
                    <a:lumMod val="10000"/>
                  </a:schemeClr>
                </a:solidFill>
              </a:rPr>
              <a:t>Elements</a:t>
            </a:r>
            <a:endParaRPr lang="en-US" dirty="0">
              <a:solidFill>
                <a:schemeClr val="tx2">
                  <a:lumMod val="10000"/>
                </a:schemeClr>
              </a:solidFill>
            </a:endParaRPr>
          </a:p>
          <a:p>
            <a:pPr lvl="1">
              <a:buClr>
                <a:schemeClr val="bg1"/>
              </a:buClr>
            </a:pPr>
            <a:r>
              <a:rPr lang="en-US" dirty="0">
                <a:solidFill>
                  <a:schemeClr val="tx2">
                    <a:lumMod val="10000"/>
                  </a:schemeClr>
                </a:solidFill>
              </a:rPr>
              <a:t>Reference architecture</a:t>
            </a:r>
            <a:endParaRPr lang="en-US" dirty="0">
              <a:solidFill>
                <a:schemeClr val="tx2">
                  <a:lumMod val="10000"/>
                </a:schemeClr>
              </a:solidFill>
            </a:endParaRPr>
          </a:p>
          <a:p>
            <a:r>
              <a:rPr lang="en-US" dirty="0">
                <a:solidFill>
                  <a:schemeClr val="tx2">
                    <a:lumMod val="10000"/>
                  </a:schemeClr>
                </a:solidFill>
              </a:rPr>
              <a:t>Cloud security risks and countermeasures</a:t>
            </a:r>
            <a:endParaRPr lang="en-US" dirty="0">
              <a:solidFill>
                <a:schemeClr val="tx2">
                  <a:lumMod val="10000"/>
                </a:schemeClr>
              </a:solidFill>
            </a:endParaRPr>
          </a:p>
          <a:p>
            <a:r>
              <a:rPr lang="en-US" dirty="0">
                <a:solidFill>
                  <a:schemeClr val="tx2">
                    <a:lumMod val="10000"/>
                  </a:schemeClr>
                </a:solidFill>
              </a:rPr>
              <a:t>Data protection in the cloud</a:t>
            </a:r>
            <a:endParaRPr lang="en-US" dirty="0">
              <a:solidFill>
                <a:schemeClr val="tx2">
                  <a:lumMod val="10000"/>
                </a:schemeClr>
              </a:solidFill>
            </a:endParaRPr>
          </a:p>
          <a:p>
            <a:r>
              <a:rPr lang="en-US" dirty="0">
                <a:solidFill>
                  <a:schemeClr val="tx2">
                    <a:lumMod val="10000"/>
                  </a:schemeClr>
                </a:solidFill>
              </a:rPr>
              <a:t>Addressing cloud computing security concerns</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2529"/>
            <a:ext cx="9144000" cy="628468"/>
          </a:xfrm>
        </p:spPr>
        <p:txBody>
          <a:bodyPr/>
          <a:lstStyle/>
          <a:p>
            <a:r>
              <a:rPr lang="en-US" dirty="0"/>
              <a:t>Network Access Enforcement Methods</a:t>
            </a:r>
            <a:endParaRPr lang="en-US" dirty="0"/>
          </a:p>
        </p:txBody>
      </p:sp>
      <p:sp>
        <p:nvSpPr>
          <p:cNvPr id="3" name="Content Placeholder 2"/>
          <p:cNvSpPr>
            <a:spLocks noGrp="1"/>
          </p:cNvSpPr>
          <p:nvPr>
            <p:ph idx="1"/>
          </p:nvPr>
        </p:nvSpPr>
        <p:spPr>
          <a:xfrm>
            <a:off x="780256" y="1480997"/>
            <a:ext cx="7583488" cy="4876800"/>
          </a:xfrm>
        </p:spPr>
        <p:txBody>
          <a:bodyPr/>
          <a:lstStyle/>
          <a:p>
            <a:r>
              <a:rPr lang="en-US" sz="2800" dirty="0">
                <a:solidFill>
                  <a:schemeClr val="tx2">
                    <a:lumMod val="10000"/>
                  </a:schemeClr>
                </a:solidFill>
              </a:rPr>
              <a:t>The actions that are applied to ARs to regulate access to the enterprise network</a:t>
            </a:r>
            <a:endParaRPr lang="en-US" sz="2800" dirty="0">
              <a:solidFill>
                <a:schemeClr val="tx2">
                  <a:lumMod val="10000"/>
                </a:schemeClr>
              </a:solidFill>
            </a:endParaRPr>
          </a:p>
          <a:p>
            <a:pPr lvl="1"/>
            <a:r>
              <a:rPr lang="en-US" sz="2000" dirty="0">
                <a:solidFill>
                  <a:schemeClr val="tx2">
                    <a:lumMod val="10000"/>
                  </a:schemeClr>
                </a:solidFill>
              </a:rPr>
              <a:t>Many vendors support multiple enforcement methods simultaneously, allowing the customer to tailor the configuration by using one or a combination of methods</a:t>
            </a:r>
            <a:endParaRPr lang="en-US" sz="2000" dirty="0">
              <a:solidFill>
                <a:schemeClr val="tx2">
                  <a:lumMod val="10000"/>
                </a:schemeClr>
              </a:solidFill>
            </a:endParaRPr>
          </a:p>
          <a:p>
            <a:pPr lvl="1"/>
            <a:endParaRPr lang="en-US" sz="2000" dirty="0"/>
          </a:p>
        </p:txBody>
      </p:sp>
      <p:graphicFrame>
        <p:nvGraphicFramePr>
          <p:cNvPr id="4" name="Diagram 3"/>
          <p:cNvGraphicFramePr/>
          <p:nvPr/>
        </p:nvGraphicFramePr>
        <p:xfrm>
          <a:off x="2029691" y="3647282"/>
          <a:ext cx="5562600" cy="2184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631307"/>
          </a:xfrm>
        </p:spPr>
        <p:txBody>
          <a:bodyPr/>
          <a:lstStyle/>
          <a:p>
            <a:br>
              <a:rPr lang="en-US" b="0" dirty="0"/>
            </a:br>
            <a:r>
              <a:rPr lang="en-US" b="0" dirty="0"/>
              <a:t>Network Access Enforcement Methods </a:t>
            </a:r>
            <a:endParaRPr lang="en-US" dirty="0"/>
          </a:p>
        </p:txBody>
      </p:sp>
      <p:sp>
        <p:nvSpPr>
          <p:cNvPr id="3" name="Content Placeholder 2"/>
          <p:cNvSpPr>
            <a:spLocks noGrp="1"/>
          </p:cNvSpPr>
          <p:nvPr>
            <p:ph idx="1"/>
          </p:nvPr>
        </p:nvSpPr>
        <p:spPr>
          <a:xfrm>
            <a:off x="376238" y="1548882"/>
            <a:ext cx="8443912" cy="4285894"/>
          </a:xfrm>
        </p:spPr>
        <p:txBody>
          <a:bodyPr/>
          <a:lstStyle/>
          <a:p>
            <a:r>
              <a:rPr lang="en-US" sz="1800" b="1" dirty="0"/>
              <a:t>IEEE 802.1X</a:t>
            </a:r>
            <a:r>
              <a:rPr lang="en-US" sz="1800" dirty="0"/>
              <a:t>: enforces authorization before a port is assigned an IP address. IEEE 802.1X makes use of the Extensible Authentication Protocol for the authentication process. </a:t>
            </a:r>
            <a:endParaRPr lang="en-US" sz="1800" dirty="0"/>
          </a:p>
          <a:p>
            <a:endParaRPr lang="en-US" sz="1800" dirty="0"/>
          </a:p>
          <a:p>
            <a:r>
              <a:rPr lang="en-US" sz="1800" b="1" dirty="0"/>
              <a:t>Virtual local area networks (VLANs)</a:t>
            </a:r>
            <a:r>
              <a:rPr lang="en-US" sz="1800" dirty="0"/>
              <a:t>: the enterprise network, consisting of an interconnected set of LANs, is segmented logically into a number of virtual LANs. The NAC system decides to which of the network’s VLANs it will direct an AR. </a:t>
            </a:r>
            <a:endParaRPr lang="en-US" sz="1800" dirty="0"/>
          </a:p>
          <a:p>
            <a:endParaRPr lang="en-US" sz="1800" dirty="0"/>
          </a:p>
          <a:p>
            <a:r>
              <a:rPr lang="en-US" sz="1800" b="1" dirty="0"/>
              <a:t>Firewall</a:t>
            </a:r>
            <a:r>
              <a:rPr lang="en-US" sz="1800" dirty="0"/>
              <a:t>: allow or deny network traffic between an enterprise host and an external user. </a:t>
            </a:r>
            <a:endParaRPr lang="en-US" sz="1800" dirty="0"/>
          </a:p>
          <a:p>
            <a:endParaRPr lang="en-US" sz="1800" dirty="0"/>
          </a:p>
          <a:p>
            <a:r>
              <a:rPr lang="en-US" sz="1800" b="1" dirty="0"/>
              <a:t>DHCP management</a:t>
            </a:r>
            <a:r>
              <a:rPr lang="en-US" sz="1800" dirty="0"/>
              <a:t>: DHCP enables dynamic allocation of IP addresses to hosts. A DHCP server intercepts DHCP requests and assigns IP addresses. Thus, NAC enforcement occurs at the IP layer based on subnet and IP assignment. </a:t>
            </a:r>
            <a:endParaRPr lang="en-US" sz="1800" dirty="0"/>
          </a:p>
          <a:p>
            <a:endParaRPr lang="en-US"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09600" y="900332"/>
            <a:ext cx="8229600" cy="633047"/>
          </a:xfrm>
        </p:spPr>
        <p:txBody>
          <a:bodyPr/>
          <a:lstStyle/>
          <a:p>
            <a:r>
              <a:rPr lang="en-US" altLang="en-US" dirty="0"/>
              <a:t>What is </a:t>
            </a:r>
            <a:r>
              <a:rPr lang="en-US" altLang="en-US" dirty="0" smtClean="0"/>
              <a:t>EAP  (RFC 3748)</a:t>
            </a:r>
            <a:endParaRPr lang="en-US" altLang="en-US" dirty="0"/>
          </a:p>
        </p:txBody>
      </p:sp>
      <p:sp>
        <p:nvSpPr>
          <p:cNvPr id="3075" name="Rectangle 3"/>
          <p:cNvSpPr>
            <a:spLocks noGrp="1" noChangeArrowheads="1"/>
          </p:cNvSpPr>
          <p:nvPr>
            <p:ph type="body" idx="1"/>
          </p:nvPr>
        </p:nvSpPr>
        <p:spPr>
          <a:xfrm>
            <a:off x="395288" y="1637446"/>
            <a:ext cx="8443912" cy="4032250"/>
          </a:xfrm>
        </p:spPr>
        <p:txBody>
          <a:bodyPr/>
          <a:lstStyle/>
          <a:p>
            <a:pPr algn="l" rtl="0"/>
            <a:r>
              <a:rPr lang="en-US" altLang="en-US" sz="2000" dirty="0"/>
              <a:t>EAP stands for Extensible Authentication Protocol.</a:t>
            </a:r>
            <a:endParaRPr lang="en-US" altLang="en-US" sz="2000" dirty="0"/>
          </a:p>
          <a:p>
            <a:pPr algn="l" rtl="0"/>
            <a:r>
              <a:rPr lang="en-US" altLang="en-US" sz="2000" dirty="0"/>
              <a:t>Offers a basic framework for network access and authentication protocols.</a:t>
            </a:r>
            <a:endParaRPr lang="en-US" altLang="en-US" sz="2000" dirty="0"/>
          </a:p>
          <a:p>
            <a:pPr algn="l" rtl="0"/>
            <a:r>
              <a:rPr lang="en-US" altLang="en-US" sz="2000" dirty="0"/>
              <a:t>Many different authentication protocols can be used over </a:t>
            </a:r>
            <a:r>
              <a:rPr lang="en-US" altLang="en-US" sz="2000" dirty="0" smtClean="0"/>
              <a:t>it (hence the word extensible is referred to).</a:t>
            </a:r>
            <a:endParaRPr lang="en-US" altLang="en-US" sz="2000" dirty="0"/>
          </a:p>
          <a:p>
            <a:pPr algn="l" rtl="0"/>
            <a:r>
              <a:rPr lang="en-US" altLang="en-US" sz="2000" dirty="0"/>
              <a:t>New authentication protocols can be easily added</a:t>
            </a:r>
            <a:r>
              <a:rPr lang="en-US" altLang="en-US" sz="2000" dirty="0" smtClean="0"/>
              <a:t>.</a:t>
            </a:r>
            <a:endParaRPr lang="en-US" altLang="en-US" sz="2000" dirty="0" smtClean="0"/>
          </a:p>
          <a:p>
            <a:r>
              <a:rPr lang="en-US" sz="2000" dirty="0"/>
              <a:t>The Extensible Authentication Protocol (EAP) is a general protocol for PPP and wireless authentication which supports multiple authentication mechanisms. Microsoft Windows uses EAP to authenticate Point-to-Point Protocol (PPP)-based connections (such as dial-up, virtual private network remote access, and site-to-site connections) and for IEEE 802.1X-based network access to authenticating Ethernet switches and wireless access points (APs)</a:t>
            </a:r>
            <a:endParaRPr lang="en-US" sz="2000" b="1" dirty="0"/>
          </a:p>
          <a:p>
            <a:pPr algn="l" rtl="0"/>
            <a:endParaRPr lang="en-US" alt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9388" y="661182"/>
            <a:ext cx="8229600" cy="769034"/>
          </a:xfrm>
        </p:spPr>
        <p:txBody>
          <a:bodyPr/>
          <a:lstStyle/>
          <a:p>
            <a:r>
              <a:rPr lang="en-US" altLang="en-US" dirty="0"/>
              <a:t>EAP Background</a:t>
            </a:r>
            <a:endParaRPr lang="en-US" altLang="en-US" dirty="0"/>
          </a:p>
        </p:txBody>
      </p:sp>
      <p:sp>
        <p:nvSpPr>
          <p:cNvPr id="4099" name="Rectangle 3"/>
          <p:cNvSpPr>
            <a:spLocks noGrp="1" noChangeArrowheads="1"/>
          </p:cNvSpPr>
          <p:nvPr>
            <p:ph type="body" idx="1"/>
          </p:nvPr>
        </p:nvSpPr>
        <p:spPr>
          <a:xfrm>
            <a:off x="457200" y="1600200"/>
            <a:ext cx="8229600" cy="3200400"/>
          </a:xfrm>
        </p:spPr>
        <p:txBody>
          <a:bodyPr/>
          <a:lstStyle/>
          <a:p>
            <a:pPr algn="l" rtl="0"/>
            <a:r>
              <a:rPr lang="en-US" altLang="en-US" dirty="0"/>
              <a:t>Originally developed for use with </a:t>
            </a:r>
            <a:r>
              <a:rPr lang="en-US" altLang="en-US" dirty="0" err="1"/>
              <a:t>ppp </a:t>
            </a:r>
            <a:r>
              <a:rPr lang="en-MY" altLang="en-US" dirty="0" err="1"/>
              <a:t>(point to point protocol)</a:t>
            </a:r>
            <a:r>
              <a:rPr lang="en-US" altLang="en-US" dirty="0"/>
              <a:t>.</a:t>
            </a:r>
            <a:endParaRPr lang="en-US" altLang="en-US" dirty="0"/>
          </a:p>
          <a:p>
            <a:pPr algn="l" rtl="0"/>
            <a:r>
              <a:rPr lang="en-US" altLang="en-US" dirty="0"/>
              <a:t>Extends the </a:t>
            </a:r>
            <a:r>
              <a:rPr lang="en-US" altLang="en-US" dirty="0" err="1"/>
              <a:t>ppp</a:t>
            </a:r>
            <a:r>
              <a:rPr lang="en-US" altLang="en-US" dirty="0"/>
              <a:t>-chap (Challenge-Handshake authentication protocol) method.</a:t>
            </a:r>
            <a:endParaRPr lang="en-US" altLang="en-US" dirty="0"/>
          </a:p>
          <a:p>
            <a:pPr algn="l" rtl="0"/>
            <a:r>
              <a:rPr lang="en-US" altLang="en-US" dirty="0"/>
              <a:t>Designed to work as a link layer authentication protocol.</a:t>
            </a:r>
            <a:endParaRPr lang="en-US" altLang="en-US" dirty="0"/>
          </a:p>
          <a:p>
            <a:pPr algn="l" rtl="0"/>
            <a:endParaRPr lang="en-US" altLang="en-US" dirty="0"/>
          </a:p>
          <a:p>
            <a:pPr algn="l" rtl="0"/>
            <a:endParaRPr lang="en-US"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M2007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MMC0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Arial Narrow" panose="020B060602020203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GB" sz="2400" b="0" i="0" u="none" strike="noStrike" cap="none" normalizeH="0" baseline="0" smtClean="0">
            <a:ln>
              <a:noFill/>
            </a:ln>
            <a:solidFill>
              <a:schemeClr val="tx1"/>
            </a:solidFill>
            <a:effectLst/>
            <a:latin typeface="Arial Narrow" panose="020B0606020202030204" pitchFamily="34" charset="0"/>
          </a:defRPr>
        </a:defPPr>
      </a:lstStyle>
    </a:lnDef>
  </a:objectDefaults>
  <a:extraClrSchemeLst>
    <a:extraClrScheme>
      <a:clrScheme name="UMMC02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UMMC02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UMMC02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UMMC02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UMMC02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UMMC02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UMMC02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ummc2007b</Template>
  <TotalTime>0</TotalTime>
  <Words>20665</Words>
  <Application>WPS Presentation</Application>
  <PresentationFormat>On-screen Show (4:3)</PresentationFormat>
  <Paragraphs>404</Paragraphs>
  <Slides>58</Slides>
  <Notes>29</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58</vt:i4>
      </vt:variant>
    </vt:vector>
  </HeadingPairs>
  <TitlesOfParts>
    <vt:vector size="73" baseType="lpstr">
      <vt:lpstr>Arial</vt:lpstr>
      <vt:lpstr>SimSun</vt:lpstr>
      <vt:lpstr>Wingdings</vt:lpstr>
      <vt:lpstr>Arial Narrow</vt:lpstr>
      <vt:lpstr>MS PGothic</vt:lpstr>
      <vt:lpstr>Microsoft YaHei</vt:lpstr>
      <vt:lpstr>Arial Unicode MS</vt:lpstr>
      <vt:lpstr>Calibri</vt:lpstr>
      <vt:lpstr>Times New Roman</vt:lpstr>
      <vt:lpstr>David</vt:lpstr>
      <vt:lpstr>Perpetua Titling MT (Headings)</vt:lpstr>
      <vt:lpstr>Arial Narrow</vt:lpstr>
      <vt:lpstr>Segoe Print</vt:lpstr>
      <vt:lpstr>Perpetua</vt:lpstr>
      <vt:lpstr>UM2007d</vt:lpstr>
      <vt:lpstr>WQD7010 Network &amp; Security</vt:lpstr>
      <vt:lpstr>Chapter 5</vt:lpstr>
      <vt:lpstr>Network Access Control (NAC)</vt:lpstr>
      <vt:lpstr>PowerPoint 演示文稿</vt:lpstr>
      <vt:lpstr>PowerPoint 演示文稿</vt:lpstr>
      <vt:lpstr>Network Access Enforcement Methods</vt:lpstr>
      <vt:lpstr> Network Access Enforcement Methods </vt:lpstr>
      <vt:lpstr>What is EAP  (RFC 3748)</vt:lpstr>
      <vt:lpstr>EAP Background</vt:lpstr>
      <vt:lpstr>Motivation for EAP</vt:lpstr>
      <vt:lpstr>EAP’s basic assumptions</vt:lpstr>
      <vt:lpstr>What is a “Secure Line”</vt:lpstr>
      <vt:lpstr>The EAP Protocol</vt:lpstr>
      <vt:lpstr>PowerPoint 演示文稿</vt:lpstr>
      <vt:lpstr>Authentication Methods</vt:lpstr>
      <vt:lpstr> EAP Authentication</vt:lpstr>
      <vt:lpstr>PowerPoint 演示文稿</vt:lpstr>
      <vt:lpstr>The EAP Protocol (2)</vt:lpstr>
      <vt:lpstr>PowerPoint 演示文稿</vt:lpstr>
      <vt:lpstr>EAP messages </vt:lpstr>
      <vt:lpstr>EAP messages 2 </vt:lpstr>
      <vt:lpstr>EAP messages 3 </vt:lpstr>
      <vt:lpstr>The authentication sequence</vt:lpstr>
      <vt:lpstr>The authentication sequence</vt:lpstr>
      <vt:lpstr>PowerPoint 演示文稿</vt:lpstr>
      <vt:lpstr> IEEE 802.1X Port-Based NAC </vt:lpstr>
      <vt:lpstr>PowerPoint 演示文稿</vt:lpstr>
      <vt:lpstr>PowerPoint 演示文稿</vt:lpstr>
      <vt:lpstr>EAPOL Packet format Fields</vt:lpstr>
      <vt:lpstr> Common EAPOL Frame Types</vt:lpstr>
      <vt:lpstr>PowerPoint 演示文稿</vt:lpstr>
      <vt:lpstr>Cloud Computing</vt:lpstr>
      <vt:lpstr>Cloud Computing 101 (funny)</vt:lpstr>
      <vt:lpstr> Cloud Computing Characteristics </vt:lpstr>
      <vt:lpstr>PowerPoint 演示文稿</vt:lpstr>
      <vt:lpstr> Cloud Computing Service Models </vt:lpstr>
      <vt:lpstr>PowerPoint 演示文稿</vt:lpstr>
      <vt:lpstr> Cloud Computing Deployment Models </vt:lpstr>
      <vt:lpstr>PowerPoint 演示文稿</vt:lpstr>
      <vt:lpstr>Cloud Computing Reference Architecture</vt:lpstr>
      <vt:lpstr>PowerPoint 演示文稿</vt:lpstr>
      <vt:lpstr> Cloud Computing Reference Architecture </vt:lpstr>
      <vt:lpstr>Cloud Provider</vt:lpstr>
      <vt:lpstr>Roles and Responsibilities</vt:lpstr>
      <vt:lpstr> Cloud Security Risks and Countermeasures </vt:lpstr>
      <vt:lpstr> Cloud Security Risks and Countermeasures </vt:lpstr>
      <vt:lpstr> Cloud Security Risks and Countermeasures </vt:lpstr>
      <vt:lpstr>PowerPoint 演示文稿</vt:lpstr>
      <vt:lpstr>PowerPoint 演示文稿</vt:lpstr>
      <vt:lpstr>Data Protection in the Cloud</vt:lpstr>
      <vt:lpstr>Data Protection in the Cloud</vt:lpstr>
      <vt:lpstr>PowerPoint 演示文稿</vt:lpstr>
      <vt:lpstr>Cloud Security as a Service (SecaaS)</vt:lpstr>
      <vt:lpstr> Cloud Security as a Service (SecaaS) </vt:lpstr>
      <vt:lpstr> Cloud Security as a Service (SecaaS) </vt:lpstr>
      <vt:lpstr>PowerPoint 演示文稿</vt:lpstr>
      <vt:lpstr>PowerPoint 演示文稿</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WQD7010 Network &amp; Security</dc:title>
  <dc:creator>user</dc:creator>
  <cp:lastModifiedBy>LENOVO</cp:lastModifiedBy>
  <cp:revision>65</cp:revision>
  <cp:lastPrinted>2019-04-04T14:24:00Z</cp:lastPrinted>
  <dcterms:created xsi:type="dcterms:W3CDTF">2018-03-05T14:55:00Z</dcterms:created>
  <dcterms:modified xsi:type="dcterms:W3CDTF">2019-04-05T10:41:01Z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